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70" r:id="rId2"/>
  </p:sldMasterIdLst>
  <p:notesMasterIdLst>
    <p:notesMasterId r:id="rId33"/>
  </p:notesMasterIdLst>
  <p:sldIdLst>
    <p:sldId id="323" r:id="rId3"/>
    <p:sldId id="523" r:id="rId4"/>
    <p:sldId id="431" r:id="rId5"/>
    <p:sldId id="432" r:id="rId6"/>
    <p:sldId id="405" r:id="rId7"/>
    <p:sldId id="433" r:id="rId8"/>
    <p:sldId id="516" r:id="rId9"/>
    <p:sldId id="434" r:id="rId10"/>
    <p:sldId id="435" r:id="rId11"/>
    <p:sldId id="437" r:id="rId12"/>
    <p:sldId id="518" r:id="rId13"/>
    <p:sldId id="519" r:id="rId14"/>
    <p:sldId id="520" r:id="rId15"/>
    <p:sldId id="522" r:id="rId16"/>
    <p:sldId id="524" r:id="rId17"/>
    <p:sldId id="483" r:id="rId18"/>
    <p:sldId id="526" r:id="rId19"/>
    <p:sldId id="527" r:id="rId20"/>
    <p:sldId id="470" r:id="rId21"/>
    <p:sldId id="528" r:id="rId22"/>
    <p:sldId id="529" r:id="rId23"/>
    <p:sldId id="530" r:id="rId24"/>
    <p:sldId id="531" r:id="rId25"/>
    <p:sldId id="532" r:id="rId26"/>
    <p:sldId id="533" r:id="rId27"/>
    <p:sldId id="534" r:id="rId28"/>
    <p:sldId id="536" r:id="rId29"/>
    <p:sldId id="537" r:id="rId30"/>
    <p:sldId id="416" r:id="rId31"/>
    <p:sldId id="492" r:id="rId32"/>
  </p:sldIdLst>
  <p:sldSz cx="12192000" cy="6858000"/>
  <p:notesSz cx="7102475"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olienpool" id="{D2B24323-BE90-E545-9015-3CD85DAF546F}">
          <p14:sldIdLst>
            <p14:sldId id="323"/>
            <p14:sldId id="523"/>
            <p14:sldId id="431"/>
            <p14:sldId id="432"/>
            <p14:sldId id="405"/>
            <p14:sldId id="433"/>
            <p14:sldId id="516"/>
            <p14:sldId id="434"/>
            <p14:sldId id="435"/>
            <p14:sldId id="437"/>
            <p14:sldId id="518"/>
            <p14:sldId id="519"/>
            <p14:sldId id="520"/>
            <p14:sldId id="522"/>
            <p14:sldId id="524"/>
            <p14:sldId id="483"/>
            <p14:sldId id="526"/>
            <p14:sldId id="527"/>
            <p14:sldId id="470"/>
            <p14:sldId id="528"/>
            <p14:sldId id="529"/>
            <p14:sldId id="530"/>
            <p14:sldId id="531"/>
            <p14:sldId id="532"/>
            <p14:sldId id="533"/>
            <p14:sldId id="534"/>
            <p14:sldId id="536"/>
            <p14:sldId id="537"/>
            <p14:sldId id="416"/>
            <p14:sldId id="492"/>
          </p14:sldIdLst>
        </p14:section>
        <p14:section name="Anwendungsbeispiel" id="{2916DFA8-32DB-184E-B825-4A3A4175400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4"/>
    <a:srgbClr val="006FB9"/>
    <a:srgbClr val="05A0FF"/>
    <a:srgbClr val="3BB4FF"/>
    <a:srgbClr val="93D6FF"/>
    <a:srgbClr val="4371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4629" autoAdjust="0"/>
    <p:restoredTop sz="89709" autoAdjust="0"/>
  </p:normalViewPr>
  <p:slideViewPr>
    <p:cSldViewPr snapToGrid="0" showGuides="1">
      <p:cViewPr varScale="1">
        <p:scale>
          <a:sx n="99" d="100"/>
          <a:sy n="99" d="100"/>
        </p:scale>
        <p:origin x="300" y="84"/>
      </p:cViewPr>
      <p:guideLst>
        <p:guide orient="horz" pos="2160"/>
        <p:guide pos="3840"/>
      </p:guideLst>
    </p:cSldViewPr>
  </p:slideViewPr>
  <p:outlineViewPr>
    <p:cViewPr>
      <p:scale>
        <a:sx n="33" d="100"/>
        <a:sy n="33" d="100"/>
      </p:scale>
      <p:origin x="0" y="-25568"/>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75" d="100"/>
          <a:sy n="75" d="100"/>
        </p:scale>
        <p:origin x="4032" y="78"/>
      </p:cViewPr>
      <p:guideLst/>
    </p:cSldViewPr>
  </p:notesViewPr>
  <p:gridSpacing cx="360045" cy="36004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7739" cy="513508"/>
          </a:xfrm>
          <a:prstGeom prst="rect">
            <a:avLst/>
          </a:prstGeom>
        </p:spPr>
        <p:txBody>
          <a:bodyPr vert="horz" lIns="94640" tIns="47320" rIns="94640" bIns="47320" rtlCol="0"/>
          <a:lstStyle>
            <a:lvl1pPr algn="l">
              <a:defRPr sz="1200"/>
            </a:lvl1pPr>
          </a:lstStyle>
          <a:p>
            <a:endParaRPr lang="de-DE"/>
          </a:p>
        </p:txBody>
      </p:sp>
      <p:sp>
        <p:nvSpPr>
          <p:cNvPr id="3" name="Datumsplatzhalter 2"/>
          <p:cNvSpPr>
            <a:spLocks noGrp="1"/>
          </p:cNvSpPr>
          <p:nvPr>
            <p:ph type="dt" idx="1"/>
          </p:nvPr>
        </p:nvSpPr>
        <p:spPr>
          <a:xfrm>
            <a:off x="4023093" y="0"/>
            <a:ext cx="3077739" cy="513508"/>
          </a:xfrm>
          <a:prstGeom prst="rect">
            <a:avLst/>
          </a:prstGeom>
        </p:spPr>
        <p:txBody>
          <a:bodyPr vert="horz" lIns="94640" tIns="47320" rIns="94640" bIns="47320" rtlCol="0"/>
          <a:lstStyle>
            <a:lvl1pPr algn="r">
              <a:defRPr sz="1200"/>
            </a:lvl1pPr>
          </a:lstStyle>
          <a:p>
            <a:fld id="{753641F8-FBEF-904D-9487-9A2C4ACA75DE}" type="datetimeFigureOut">
              <a:rPr lang="de-DE" smtClean="0"/>
              <a:t>22.08.2024</a:t>
            </a:fld>
            <a:endParaRPr lang="de-DE"/>
          </a:p>
        </p:txBody>
      </p:sp>
      <p:sp>
        <p:nvSpPr>
          <p:cNvPr id="4" name="Folienbildplatzhalt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4640" tIns="47320" rIns="94640" bIns="47320" rtlCol="0" anchor="ctr"/>
          <a:lstStyle/>
          <a:p>
            <a:endParaRPr lang="de-DE"/>
          </a:p>
        </p:txBody>
      </p:sp>
      <p:sp>
        <p:nvSpPr>
          <p:cNvPr id="5" name="Notizenplatzhalter 4"/>
          <p:cNvSpPr>
            <a:spLocks noGrp="1"/>
          </p:cNvSpPr>
          <p:nvPr>
            <p:ph type="body" sz="quarter" idx="3"/>
          </p:nvPr>
        </p:nvSpPr>
        <p:spPr>
          <a:xfrm>
            <a:off x="710248" y="4925408"/>
            <a:ext cx="5681980" cy="4029878"/>
          </a:xfrm>
          <a:prstGeom prst="rect">
            <a:avLst/>
          </a:prstGeom>
        </p:spPr>
        <p:txBody>
          <a:bodyPr vert="horz" lIns="94640" tIns="47320" rIns="94640" bIns="473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8"/>
            <a:ext cx="3077739" cy="513507"/>
          </a:xfrm>
          <a:prstGeom prst="rect">
            <a:avLst/>
          </a:prstGeom>
        </p:spPr>
        <p:txBody>
          <a:bodyPr vert="horz" lIns="94640" tIns="47320" rIns="94640" bIns="47320" rtlCol="0" anchor="b"/>
          <a:lstStyle>
            <a:lvl1pPr algn="l">
              <a:defRPr sz="1200"/>
            </a:lvl1pPr>
          </a:lstStyle>
          <a:p>
            <a:endParaRPr lang="de-DE"/>
          </a:p>
        </p:txBody>
      </p:sp>
      <p:sp>
        <p:nvSpPr>
          <p:cNvPr id="7" name="Foliennummernplatzhalter 6"/>
          <p:cNvSpPr>
            <a:spLocks noGrp="1"/>
          </p:cNvSpPr>
          <p:nvPr>
            <p:ph type="sldNum" sz="quarter" idx="5"/>
          </p:nvPr>
        </p:nvSpPr>
        <p:spPr>
          <a:xfrm>
            <a:off x="4023093" y="9721108"/>
            <a:ext cx="3077739" cy="513507"/>
          </a:xfrm>
          <a:prstGeom prst="rect">
            <a:avLst/>
          </a:prstGeom>
        </p:spPr>
        <p:txBody>
          <a:bodyPr vert="horz" lIns="94640" tIns="47320" rIns="94640" bIns="47320" rtlCol="0" anchor="b"/>
          <a:lstStyle>
            <a:lvl1pPr algn="r">
              <a:defRPr sz="1200"/>
            </a:lvl1pPr>
          </a:lstStyle>
          <a:p>
            <a:fld id="{C4D60952-A512-1943-A401-5FE9B2C4D64F}" type="slidenum">
              <a:rPr lang="de-DE" smtClean="0"/>
              <a:t>‹Nr.›</a:t>
            </a:fld>
            <a:endParaRPr lang="de-DE"/>
          </a:p>
        </p:txBody>
      </p:sp>
    </p:spTree>
    <p:extLst>
      <p:ext uri="{BB962C8B-B14F-4D97-AF65-F5344CB8AC3E}">
        <p14:creationId xmlns:p14="http://schemas.microsoft.com/office/powerpoint/2010/main" val="2335904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altLang="de-DE" sz="1000" dirty="0">
                <a:solidFill>
                  <a:srgbClr val="000000"/>
                </a:solidFill>
                <a:latin typeface="Arial" panose="020B0604020202020204" pitchFamily="34" charset="0"/>
                <a:cs typeface="Arial" panose="020B0604020202020204" pitchFamily="34" charset="0"/>
              </a:rPr>
              <a:t>Herzlich willkommen zur Informationsveranstaltung zum Übertrittsverfahren I. </a:t>
            </a:r>
          </a:p>
          <a:p>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C4D60952-A512-1943-A401-5FE9B2C4D64F}" type="slidenum">
              <a:rPr lang="de-DE" smtClean="0"/>
              <a:t>1</a:t>
            </a:fld>
            <a:endParaRPr lang="de-DE"/>
          </a:p>
        </p:txBody>
      </p:sp>
    </p:spTree>
    <p:extLst>
      <p:ext uri="{BB962C8B-B14F-4D97-AF65-F5344CB8AC3E}">
        <p14:creationId xmlns:p14="http://schemas.microsoft.com/office/powerpoint/2010/main" val="1011904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altLang="de-DE" sz="1000" dirty="0">
                <a:solidFill>
                  <a:srgbClr val="000000"/>
                </a:solidFill>
                <a:latin typeface="Arial" panose="020B0604020202020204" pitchFamily="34" charset="0"/>
                <a:cs typeface="Arial" panose="020B0604020202020204" pitchFamily="34" charset="0"/>
              </a:rPr>
              <a:t>Die Lehrperson beurteilt im Schulalltag die Schülerinnen und Schüler in allen Kompetenzen. Die Lernziele, die es zu erreichen gilt, sind den Beobachtungs- und Beurteilungsunterlagen zu entnehmen. Aufgrund dieser Beurteilung findet im 2. Semester der 5. Klasse ein Orientierungsgespräch statt. An diesem Gespräch wird die Lehrperson in Berücksichtigung der Standortbestimmung auch eine Aussage über die prognostische Beurteilung, d. h. über die Zuweisung in eine Schulart der Sekundarstufe I, machen (s. Rückseite der Beobachtungs- und Beurteilungsunterlagen der 5. Klasse). Sofern sich an dieser Aussicht im ersten Semester der 6. Klasse etwas ändern sollte, insbesondere wenn ein Leistungsabfall festgestellt wird, wird die Lehrperson ein zweites Orientierungsgespräch einberufen. Dieses findet in der Regel Ende Oktober oder im November statt. </a:t>
            </a:r>
          </a:p>
          <a:p>
            <a:pPr defTabSz="946404" eaLnBrk="0" fontAlgn="base" hangingPunct="0">
              <a:spcBef>
                <a:spcPct val="30000"/>
              </a:spcBef>
              <a:spcAft>
                <a:spcPct val="0"/>
              </a:spcAft>
              <a:defRPr/>
            </a:pPr>
            <a:r>
              <a:rPr lang="de-DE" altLang="de-DE" sz="1000" dirty="0">
                <a:solidFill>
                  <a:srgbClr val="000000"/>
                </a:solidFill>
                <a:latin typeface="Arial" panose="020B0604020202020204" pitchFamily="34" charset="0"/>
                <a:cs typeface="Arial" panose="020B0604020202020204" pitchFamily="34" charset="0"/>
              </a:rPr>
              <a:t>Im Zuweisungsgespräch, welches bis spätestens 14. März geführt wird, wird die Zuweisung eine Schulart der Sekundarstufe I beschlossen. Die Entscheide werden bis 15. März der Rektorin, dem Rektor übergeben. Sofern sich Erziehungsberechtigte und Lehrperson nicht einigen können, ist ab diesem Zeitpunkt die kantonale Übertrittskommission I für die Zuweisung zuständig.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10</a:t>
            </a:fld>
            <a:endParaRPr lang="de-DE" dirty="0"/>
          </a:p>
        </p:txBody>
      </p:sp>
    </p:spTree>
    <p:extLst>
      <p:ext uri="{BB962C8B-B14F-4D97-AF65-F5344CB8AC3E}">
        <p14:creationId xmlns:p14="http://schemas.microsoft.com/office/powerpoint/2010/main" val="334301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Philosophie</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Im Übertrittsverfahren gibt es verschiedene Blickwinkel, verschiedene Sichtweisen. Erziehungsberechtigte beurteilen ihr Kind aus der Perspektive ihrer persönlichen Erfahrungen mit dem Kind in der Freizeit, wobei das Umfeld das Zuhause, die Familie, der Freundeskreis oder die Nachbarschaft darstellt. Die Lehrperson beurteilt das Kind aus der Perspektive des schulischen Umfelds mit einem fokussierten Blick auf das ganzheitliche Lernen. Beide Perspektiven sind wichtig und von Bedeutung. Optimal ist, wenn beide Perspektiven nachvollzogen werden können bzw. wenn sie sich ergänzen, bestätigen, bereichern und so zu einer gemeinsamen Entscheidung im Übertrittsverfahren führen. Weniger zielführend ist es, wenn bei unterschiedlichen Wahrnehmungen nur die eigene Perspektive als die richtige empfunden wird. </a:t>
            </a:r>
          </a:p>
          <a:p>
            <a:pPr marL="183878" indent="-183878" eaLnBrk="0" fontAlgn="base" hangingPunct="0">
              <a:spcBef>
                <a:spcPct val="30000"/>
              </a:spcBef>
              <a:spcAft>
                <a:spcPct val="0"/>
              </a:spcAft>
              <a:buFont typeface="Arial" pitchFamily="34" charset="0"/>
              <a:buChar char="•"/>
              <a:defRPr/>
            </a:pPr>
            <a:r>
              <a:rPr lang="de-CH" sz="1000" dirty="0">
                <a:latin typeface="Arial" panose="020B0604020202020204" pitchFamily="34" charset="0"/>
                <a:cs typeface="Arial" panose="020B0604020202020204" pitchFamily="34" charset="0"/>
              </a:rPr>
              <a:t>Seit mehr als zwei Jahrzehnten erfolgt dieser Übertritt ohne </a:t>
            </a:r>
            <a:r>
              <a:rPr lang="de-CH" sz="1000" dirty="0">
                <a:solidFill>
                  <a:srgbClr val="000000"/>
                </a:solidFill>
                <a:latin typeface="Arial" panose="020B0604020202020204" pitchFamily="34" charset="0"/>
                <a:cs typeface="Arial" panose="020B0604020202020204" pitchFamily="34" charset="0"/>
              </a:rPr>
              <a:t>«</a:t>
            </a:r>
            <a:r>
              <a:rPr lang="de-CH" sz="1000" dirty="0">
                <a:latin typeface="Arial" panose="020B0604020202020204" pitchFamily="34" charset="0"/>
                <a:cs typeface="Arial" panose="020B0604020202020204" pitchFamily="34" charset="0"/>
              </a:rPr>
              <a:t>Sek-Prüfung</a:t>
            </a:r>
            <a:r>
              <a:rPr lang="de-CH" sz="1000" dirty="0">
                <a:solidFill>
                  <a:srgbClr val="000000"/>
                </a:solidFill>
                <a:latin typeface="Arial" panose="020B0604020202020204" pitchFamily="34" charset="0"/>
                <a:cs typeface="Arial" panose="020B0604020202020204" pitchFamily="34" charset="0"/>
              </a:rPr>
              <a:t>»</a:t>
            </a:r>
            <a:r>
              <a:rPr lang="de-CH" sz="1000" dirty="0">
                <a:latin typeface="Arial" panose="020B0604020202020204" pitchFamily="34" charset="0"/>
                <a:cs typeface="Arial" panose="020B0604020202020204" pitchFamily="34" charset="0"/>
              </a:rPr>
              <a:t>, sondern vielmehr im Dialog mit den Erziehungsberechtigten und mit dem Kind. Die Zusammenarbeit ist umso erfolgreicher, wenn ein Austausch der Erfahrungen stattfinden kann und ein gemeinsamer Weg beschritten wird. Sowohl die Klassenlehrperson als auch die Erziehungsberechtigten haben dasselbe Ziel: die optimale Förderung des Kindes. Nicht persönliche Wünsche und Ideale der Erziehungsberechtigten stehen im Vordergrund, sondern vielmehr eine gemeinsame adäquate Beurteilung der Fähigkeiten und der mutmasslichen Entwicklung des Kindes.</a:t>
            </a:r>
          </a:p>
          <a:p>
            <a:pPr marL="183878" indent="-183878" defTabSz="946404" eaLnBrk="0" fontAlgn="base" hangingPunct="0">
              <a:spcBef>
                <a:spcPct val="30000"/>
              </a:spcBef>
              <a:spcAft>
                <a:spcPct val="0"/>
              </a:spcAft>
              <a:buFont typeface="Arial" pitchFamily="34" charset="0"/>
              <a:buChar char="•"/>
              <a:defRPr/>
            </a:pPr>
            <a:endParaRPr lang="de-DE" sz="1000" dirty="0">
              <a:solidFill>
                <a:srgbClr val="000000"/>
              </a:solidFill>
              <a:latin typeface="Arial" panose="020B0604020202020204" pitchFamily="34" charset="0"/>
              <a:cs typeface="Arial" panose="020B0604020202020204" pitchFamily="34" charset="0"/>
            </a:endParaRP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11</a:t>
            </a:fld>
            <a:endParaRPr lang="de-DE" dirty="0"/>
          </a:p>
        </p:txBody>
      </p:sp>
    </p:spTree>
    <p:extLst>
      <p:ext uri="{BB962C8B-B14F-4D97-AF65-F5344CB8AC3E}">
        <p14:creationId xmlns:p14="http://schemas.microsoft.com/office/powerpoint/2010/main" val="2001196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81013" y="4925408"/>
            <a:ext cx="6237287" cy="4485292"/>
          </a:xfrm>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Ziel</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Im Orientierungsgespräch orientiert die Lehrperson über die Leistungsanforderungen und -erfüllung, den Lernfortschritt und die Leistungsentwicklung der Schülerin, des Schülers in allen Kompetenzen. Es wird zudem aufgrund der aktuellen Beurteilung ein Blick in die Zukunft gerichtet. Dabei zeigt die Lehrperson auf, welche Übertrittsmöglichkeiten aufgrund der aktuellen Standortbestimmung offen stehen.</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Wird zwischen dem Leistungspotenzial und den tatsächlich erbrachten Leistungen der Schülerin, des Schülers eine Diskrepanz festgestellt, zeigt die Lehrperson Entwicklungs- bzw. Fördermassnahmen auf. </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Unterscheiden sich die Vorstellungen der Erziehungsberechtigten und des Kindes von den Möglichkeiten, welche die Lehrperson aufzeigt, zeigt die Lehrperson auf, was verbessert und erreicht werden muss, um das angestrebte Ziel erreichen zu können.</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Teilnahme</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Am Orientierungsgespräch ist neben den Erziehungsberechtigten die Schülerin, der Schüler dabei. Das Gespräch wird von der Lehrperson geleitet. Begleitpersonen nehmen nur unter gegenseitiger Vorankündigung und im gegenseitigen Einverständnis am Gespräch teil. </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Zeitpunkt</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Lehrperson lädt zum Orientierungsgespräch OG ein. Das Orientierungsgespräch findet im 2. Semester der 5. Klasse statt.</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2. Orientierungsgespräch im 1. Semester 6. Klasse</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Ändert sich die Leistungen der Schülerin, des Schülers nach dem 1. OG markant, sodass das gewünschte und kommunizierte Ziel nicht erreicht werden kann, lädt die Lehrperson zu einem 2. OG ein. Das 2. OG wird terminlich derart angesetzt, dass die Schülerin, der Schüler noch Verbesserungsmöglichkeiten hat (vorteilhaft Ende Oktober, November)</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12</a:t>
            </a:fld>
            <a:endParaRPr lang="de-DE">
              <a:solidFill>
                <a:prstClr val="black"/>
              </a:solidFill>
              <a:latin typeface="Calibri" panose="020F0502020204030204"/>
            </a:endParaRPr>
          </a:p>
        </p:txBody>
      </p:sp>
    </p:spTree>
    <p:extLst>
      <p:ext uri="{BB962C8B-B14F-4D97-AF65-F5344CB8AC3E}">
        <p14:creationId xmlns:p14="http://schemas.microsoft.com/office/powerpoint/2010/main" val="608605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Beobachtungs- und Beurteilungsunterlagen</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Die Beobachtungs- und Beurteilungsunterlagen bilden die Grundlage für die Beurteilung des Kindes am Orientierungsgespräch. Sie kennen die Unterlagen bereits aus den früheren Schuljahren Ihres Kindes. Es gibt einen Bogen für die 5. und einen für die 6. Klasse. Sie dienen nicht nur für die Beurteilung der überfachlichen Kompetenzen im Zeugnis, sondern auch als Grundlage für den Zuweisungsentscheid in der 6. Primarklasse. </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Erziehungsberechtigte</a:t>
            </a:r>
          </a:p>
          <a:p>
            <a:pPr marL="183878" indent="-183878" defTabSz="946404" eaLnBrk="0" fontAlgn="base" hangingPunct="0">
              <a:spcBef>
                <a:spcPct val="30000"/>
              </a:spcBef>
              <a:spcAft>
                <a:spcPct val="0"/>
              </a:spcAft>
              <a:buFont typeface="Arial" panose="020B0604020202020204" pitchFamily="34" charset="0"/>
              <a:buChar char="•"/>
              <a:defRPr/>
            </a:pPr>
            <a:r>
              <a:rPr lang="de-CH" sz="1000" dirty="0">
                <a:solidFill>
                  <a:srgbClr val="000000"/>
                </a:solidFill>
                <a:latin typeface="Arial" panose="020B0604020202020204" pitchFamily="34" charset="0"/>
                <a:cs typeface="Arial" panose="020B0604020202020204" pitchFamily="34" charset="0"/>
              </a:rPr>
              <a:t>Sie erhalten von der Lehrperson eine Elternversion der beiden Beobachtungs- und Beurteilungsunterlagen, jeweils zu Beginn des Schuljahres. Bereiten Sie sich mit Hilfe dieses Bogens auf das Orientierungs- und das Zuweisungsgespräch vor (freiwillig).</a:t>
            </a:r>
          </a:p>
          <a:p>
            <a:pPr marL="183878" indent="-183878" defTabSz="946404" eaLnBrk="0" fontAlgn="base" hangingPunct="0">
              <a:spcBef>
                <a:spcPct val="30000"/>
              </a:spcBef>
              <a:spcAft>
                <a:spcPct val="0"/>
              </a:spcAft>
              <a:buFont typeface="Arial" panose="020B0604020202020204" pitchFamily="34" charset="0"/>
              <a:buChar char="•"/>
              <a:defRPr/>
            </a:pPr>
            <a:r>
              <a:rPr lang="de-CH" sz="1000" dirty="0">
                <a:solidFill>
                  <a:srgbClr val="000000"/>
                </a:solidFill>
                <a:latin typeface="Arial" panose="020B0604020202020204" pitchFamily="34" charset="0"/>
                <a:cs typeface="Arial" panose="020B0604020202020204" pitchFamily="34" charset="0"/>
              </a:rPr>
              <a:t>Als Erziehungsberechtigte beurteilen Sie Ihr Kind aufgrund Ihrer persönlichen Erfahrungen und in einem anderen Umfeld. Beurteilen Sie nur Bereiche, die auch beobachtet und wahrgenommen werden können. </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Austausch mit Lehrperson</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Wenn Sie Ihren Bogen mit an das Gespräch mit der Lehrperson nehmen, können Sie die beiden Beurteilungen vergleichen. Ziel ist es, die Kompetenzen gesamthaft zu beurteilen. Es ist nicht beabsichtigt, einzelne Prüfungen oder Aspekte zu besprechen, sondern vielmehr die sechs Kompetenzen. Verlieren Sie sich nicht im Detail.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13</a:t>
            </a:fld>
            <a:endParaRPr lang="de-DE"/>
          </a:p>
        </p:txBody>
      </p:sp>
    </p:spTree>
    <p:extLst>
      <p:ext uri="{BB962C8B-B14F-4D97-AF65-F5344CB8AC3E}">
        <p14:creationId xmlns:p14="http://schemas.microsoft.com/office/powerpoint/2010/main" val="3484409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Zuweisungsgespräch</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Am Zuweisungsgespräch wird der Zuweisungsentscheid aufgrund einer Gesamtbeurteilung gefällt. Der Zuweisungsentscheid basiert auf den Leistungen in allen Kompetenzen, auf dem Leistungsverlauf sowie der </a:t>
            </a:r>
            <a:r>
              <a:rPr lang="de-DE" sz="1000" dirty="0" err="1">
                <a:solidFill>
                  <a:srgbClr val="000000"/>
                </a:solidFill>
                <a:latin typeface="Arial" panose="020B0604020202020204" pitchFamily="34" charset="0"/>
                <a:cs typeface="Arial" panose="020B0604020202020204" pitchFamily="34" charset="0"/>
              </a:rPr>
              <a:t>mutmasslichen</a:t>
            </a:r>
            <a:r>
              <a:rPr lang="de-DE" sz="1000" dirty="0">
                <a:solidFill>
                  <a:srgbClr val="000000"/>
                </a:solidFill>
                <a:latin typeface="Arial" panose="020B0604020202020204" pitchFamily="34" charset="0"/>
                <a:cs typeface="Arial" panose="020B0604020202020204" pitchFamily="34" charset="0"/>
              </a:rPr>
              <a:t> Entwicklung.</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Können sich Erziehungsberechtigte, Lehrperson und Kind über die Zuweisung einigen, unterzeichnen sie den Zuweisungsentscheid. </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Teilnahme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Am Zuweisungsgespräch nehmen die Erziehungsberechtigten und das Kind sowie die Lehrperson teil. Die Lehrperson leitet das Zuweisungsgespräch.</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Zeitpunkt</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Die Zuweisungsentscheide müssen bis spätestens 14. März unterzeichnet sein. Sämtliche Unterlagen werden bis 15. März dem gemeindlichen Rektorat weitergeleitet.</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14</a:t>
            </a:fld>
            <a:endParaRPr lang="de-DE">
              <a:solidFill>
                <a:prstClr val="black"/>
              </a:solidFill>
              <a:latin typeface="Calibri" panose="020F0502020204030204"/>
            </a:endParaRPr>
          </a:p>
        </p:txBody>
      </p:sp>
    </p:spTree>
    <p:extLst>
      <p:ext uri="{BB962C8B-B14F-4D97-AF65-F5344CB8AC3E}">
        <p14:creationId xmlns:p14="http://schemas.microsoft.com/office/powerpoint/2010/main" val="1984208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Zuweisung</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Einigen sich Erziehungsberechtigte und Lehrperson über die Zuweisung in eine Schulart, unterzeichnen sie das Formular «Zuweisungsentscheid». Auf dem Zuweisungsentscheid wird die zugewiesene Schulart angekreuzt. Dieser Entscheid berechtigt, die Schülerin, den Schüler, die zugewiesene Schulart während eines Jahres zu besuchen. Wird das Kind die Sekundarstufe I an einer Privatschule besuchen, wird nebst der Schulart auch die Privatschule angegeben.</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Fehlende Einigung</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Das Formular «Fehlende Einigung» wird dann ausgefüllt, wenn sich Lehrperson und Erziehungsberechtigte nicht über die Zuweisung in eine Schulart einigen können. Auf dem Formular «Fehlende Einigung» wird sowohl der Zuweisungsvorschlag der Erziehungsberechtigten als auch derjenige der Lehrperson festgehalten. </a:t>
            </a:r>
            <a:br>
              <a:rPr lang="de-CH" sz="1000" dirty="0">
                <a:solidFill>
                  <a:srgbClr val="000000"/>
                </a:solidFill>
                <a:latin typeface="Arial" panose="020B0604020202020204" pitchFamily="34" charset="0"/>
                <a:cs typeface="Arial" panose="020B0604020202020204" pitchFamily="34" charset="0"/>
              </a:rPr>
            </a:br>
            <a:r>
              <a:rPr lang="de-CH" sz="1000" dirty="0">
                <a:solidFill>
                  <a:srgbClr val="000000"/>
                </a:solidFill>
                <a:latin typeface="Arial" panose="020B0604020202020204" pitchFamily="34" charset="0"/>
                <a:cs typeface="Arial" panose="020B0604020202020204" pitchFamily="34" charset="0"/>
              </a:rPr>
              <a:t>Entscheidend für die Zuweisung in eine Schulart der Sekundarstufe I durch die Übertrittskommission ist das Ergebnis am Abklärungstest. Ist das Testresultat vereinzelt nicht eindeutig, werden weitere Kriterien für den Entscheid beigezogen. Ausserdem gibt es die Möglichkeit eines zusätzlichen, erläuternden Gesprächs mit einer Delegation der Übertrittskommission. </a:t>
            </a:r>
            <a:br>
              <a:rPr lang="de-CH" sz="1000" dirty="0">
                <a:solidFill>
                  <a:srgbClr val="000000"/>
                </a:solidFill>
                <a:latin typeface="Arial" panose="020B0604020202020204" pitchFamily="34" charset="0"/>
                <a:cs typeface="Arial" panose="020B0604020202020204" pitchFamily="34" charset="0"/>
              </a:rPr>
            </a:br>
            <a:r>
              <a:rPr lang="de-CH" sz="1000" dirty="0">
                <a:solidFill>
                  <a:srgbClr val="000000"/>
                </a:solidFill>
                <a:latin typeface="Arial" panose="020B0604020202020204" pitchFamily="34" charset="0"/>
                <a:cs typeface="Arial" panose="020B0604020202020204" pitchFamily="34" charset="0"/>
              </a:rPr>
              <a:t>Aus diesem Grund müssen die Erziehungsberechtigten unbedingt auf dem Formular ankreuzen, ob sie ein Gespräch mit einer Delegation der Übertrittskommission I wünschen oder nicht. Das Gespräch hat ausschliesslich informativen und erläuternden Charakter. Es wird nicht als zusätzliches Entscheidungskriterium beigezogen. </a:t>
            </a:r>
            <a:br>
              <a:rPr lang="de-CH" sz="1000" dirty="0">
                <a:solidFill>
                  <a:srgbClr val="000000"/>
                </a:solidFill>
                <a:latin typeface="Arial" panose="020B0604020202020204" pitchFamily="34" charset="0"/>
                <a:cs typeface="Arial" panose="020B0604020202020204" pitchFamily="34" charset="0"/>
              </a:rPr>
            </a:br>
            <a:r>
              <a:rPr lang="de-CH" sz="1000" dirty="0">
                <a:solidFill>
                  <a:srgbClr val="000000"/>
                </a:solidFill>
                <a:latin typeface="Arial" panose="020B0604020202020204" pitchFamily="34" charset="0"/>
                <a:cs typeface="Arial" panose="020B0604020202020204" pitchFamily="34" charset="0"/>
              </a:rPr>
              <a:t>Mit dem Formular werden weitere Unterlagen an die Übertrittskommission I weitergeleitet.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15</a:t>
            </a:fld>
            <a:endParaRPr lang="de-DE"/>
          </a:p>
        </p:txBody>
      </p:sp>
    </p:spTree>
    <p:extLst>
      <p:ext uri="{BB962C8B-B14F-4D97-AF65-F5344CB8AC3E}">
        <p14:creationId xmlns:p14="http://schemas.microsoft.com/office/powerpoint/2010/main" val="177701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8" y="4925407"/>
            <a:ext cx="5681980" cy="5194790"/>
          </a:xfrm>
        </p:spPr>
        <p:txBody>
          <a:bodyPr/>
          <a:lstStyle/>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In einem Schreiben informiert die Übertrittskommission I die Erziehungsberechtigten über folgende Punkte:</a:t>
            </a:r>
          </a:p>
          <a:p>
            <a:pPr defTabSz="946404" eaLnBrk="0" fontAlgn="base" hangingPunct="0">
              <a:spcBef>
                <a:spcPct val="30000"/>
              </a:spcBef>
              <a:spcAft>
                <a:spcPct val="0"/>
              </a:spcAft>
              <a:defRPr/>
            </a:pPr>
            <a:endParaRPr lang="de-DE"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Schriftliche Stellungnahme der Eltern</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Die Übertrittskommission I bietet den Erziehungsberechtigten an, innerhalb von 10 Tagen schriftlich zur fehlenden Einigung Stellung zu nehmen. Die schriftliche Stellungnahme der Erziehungsberechtigten ist freiwillig.</a:t>
            </a:r>
          </a:p>
          <a:p>
            <a:pPr defTabSz="946404" eaLnBrk="0" fontAlgn="base" hangingPunct="0">
              <a:spcBef>
                <a:spcPct val="30000"/>
              </a:spcBef>
              <a:spcAft>
                <a:spcPct val="0"/>
              </a:spcAft>
              <a:defRPr/>
            </a:pPr>
            <a:endParaRPr lang="de-DE"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Abklärungstest</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Mit diesem Schreiben wird das Kind zum Abklärungstest aufgeboten.</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Es werden Ort und Zeit bekannt gegeben.</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Alle Schülerinnen und Schüler mit fehlender Einigung müssen obligatorisch am Abklärungstest teilnehmen.</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Der Test findet meistens in der Stadt Zug im Burgbachsaal statt.</a:t>
            </a:r>
          </a:p>
          <a:p>
            <a:pPr defTabSz="946404" eaLnBrk="0" fontAlgn="base" hangingPunct="0">
              <a:spcBef>
                <a:spcPct val="30000"/>
              </a:spcBef>
              <a:spcAft>
                <a:spcPct val="0"/>
              </a:spcAft>
              <a:defRPr/>
            </a:pPr>
            <a:endParaRPr lang="de-DE"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Gespräch mit Delegation der Übertrittskommission I</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Mit dem Schreiben erhalten die Erziehungsberechtigten auch den Termin und Ort für das Gespräch mit einer Delegation der Übertrittskommission I.</a:t>
            </a:r>
          </a:p>
          <a:p>
            <a:pPr marL="177717" indent="-177717"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Der Termin ist verbindlich und kann grundsätzlich nicht verschoben werden.</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16</a:t>
            </a:fld>
            <a:endParaRPr lang="de-DE">
              <a:solidFill>
                <a:prstClr val="black"/>
              </a:solidFill>
              <a:latin typeface="Calibri" panose="020F0502020204030204"/>
            </a:endParaRPr>
          </a:p>
        </p:txBody>
      </p:sp>
    </p:spTree>
    <p:extLst>
      <p:ext uri="{BB962C8B-B14F-4D97-AF65-F5344CB8AC3E}">
        <p14:creationId xmlns:p14="http://schemas.microsoft.com/office/powerpoint/2010/main" val="884600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81013" y="4925408"/>
            <a:ext cx="6249987" cy="4980592"/>
          </a:xfrm>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Dokumentation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Die Lehrperson leitet sämtliche Dokumente zur fehlenden Einigung bis spätestens 15. März an das Rektorat weiter.</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Die Dokumentation beinhaltet: Formular «Fehlende Einigung»; kurze schriftliche Stellungnahme der Lehrperson; Beobachtungs- und Beurteilungsunterlagen der 5. und 6. Primarklasse; Kopien der Zeugnisnoten der 4.-6. Primarklasse; Kopien von 2 bis 3 Aufsätzen.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Das Rektorat übermittelt die Unterlagen bis zum 17. März an die Übertrittskommission I. Ab dann ist die kantonale Übertrittskommission I für das weitere Verfahren zuständig.</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Schreiben der Übertrittskommission</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Im Schreiben der ÜK werden die Termine des Abklärungstests bekannt gegeben. Falls die Erziehungsberechtigten ein Gespräch mit einer Delegation der Übertrittskommission I wünschen, wird der Termin im Schreiben kommuniziert. Zudem werden die Erziehungsberechtigten zur Einreichung einer schriftlichen Stellungnahme innerhalb von 10 Tagen eingeladen. </a:t>
            </a:r>
            <a:endParaRPr lang="de-DE" sz="1000" b="1" u="sng"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Abklärungstest</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Im Rahmen der eigenen Abklärungen führt die Übertrittskommission I einen Abklärungstest durch. Im Test wird die Erreichung der Lernziele der 5. und 6. Klasse geprüft. Die Teilnahme ist obligatorisch. Die Schülerinnen und Schüler sind an diesem Testhalbtag vom Unterricht dispensiert. Der Test findet in der Regel an einem Vormittag statt und dauert rund 3 Stunden. Er ist jeweils auf Ende März, anfangs April angesetzt.</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Gespräch mit einer Delegation der Übertrittskommission I</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Im April findet auf Wunsch der Eltern ein Gespräch mit einer Delegation der ÜK und den Erziehungsberechtigten statt. Auch das Kind nimmt an dem Gespräch teil. Das  Gespräch hat einzig informativen und erläuternden Charakter, jedoch in keiner Weise Einfluss auf den Entscheid der Übertrittskommission. Am Gespräch können Einsicht in den Abklärungstest genommen  sowie offene Fragen geklärt werden.  In den allermeisten Fällen  entscheidet  </a:t>
            </a:r>
            <a:r>
              <a:rPr lang="de-DE" sz="1000" dirty="0" err="1">
                <a:solidFill>
                  <a:srgbClr val="000000"/>
                </a:solidFill>
                <a:latin typeface="Arial" panose="020B0604020202020204" pitchFamily="34" charset="0"/>
                <a:cs typeface="Arial" panose="020B0604020202020204" pitchFamily="34" charset="0"/>
              </a:rPr>
              <a:t>ausschliesslich</a:t>
            </a:r>
            <a:r>
              <a:rPr lang="de-DE" sz="1000" dirty="0">
                <a:solidFill>
                  <a:srgbClr val="000000"/>
                </a:solidFill>
                <a:latin typeface="Arial" panose="020B0604020202020204" pitchFamily="34" charset="0"/>
                <a:cs typeface="Arial" panose="020B0604020202020204" pitchFamily="34" charset="0"/>
              </a:rPr>
              <a:t> das Prüfungsresultat über die Zuweisung in eine Schulart der Sekundarstufe I. </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17</a:t>
            </a:fld>
            <a:endParaRPr lang="de-DE">
              <a:solidFill>
                <a:prstClr val="black"/>
              </a:solidFill>
              <a:latin typeface="Calibri" panose="020F0502020204030204"/>
            </a:endParaRPr>
          </a:p>
        </p:txBody>
      </p:sp>
    </p:spTree>
    <p:extLst>
      <p:ext uri="{BB962C8B-B14F-4D97-AF65-F5344CB8AC3E}">
        <p14:creationId xmlns:p14="http://schemas.microsoft.com/office/powerpoint/2010/main" val="2821733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Entscheid der </a:t>
            </a:r>
            <a:r>
              <a:rPr lang="de-DE" sz="1000" b="1" u="sng" dirty="0" err="1">
                <a:solidFill>
                  <a:srgbClr val="000000"/>
                </a:solidFill>
                <a:latin typeface="Arial" panose="020B0604020202020204" pitchFamily="34" charset="0"/>
                <a:cs typeface="Arial" panose="020B0604020202020204" pitchFamily="34" charset="0"/>
              </a:rPr>
              <a:t>Übertrittskommisson</a:t>
            </a:r>
            <a:r>
              <a:rPr lang="de-DE" sz="1000" b="1" u="sng" dirty="0">
                <a:solidFill>
                  <a:srgbClr val="000000"/>
                </a:solidFill>
                <a:latin typeface="Arial" panose="020B0604020202020204" pitchFamily="34" charset="0"/>
                <a:cs typeface="Arial" panose="020B0604020202020204" pitchFamily="34" charset="0"/>
              </a:rPr>
              <a:t> I</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Nach sorgfältiger Einsicht in alle Akten entscheidet die Gesamtkommission bis spätestens Mitte Mai über die Zuweisung in eine Schulart der Sekundarstufe I.</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Der Entscheid der Übertrittskommission I wird den Erziehungsberechtigten schriftlich mitgeteilt.</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Sind die Erziehungsberechtigten mit dem Entscheid einverstanden, besucht das Kind die zugewiesene Schulart.</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Rechtsmittel - Verwaltungsbeschwerde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Sind die Erziehungsberechtigten mit dem Entscheid der ÜK nicht einverstanden, können sie Beschwerde einreichen. Sie können beim Regierungsrat innert 10 Tagen Verwaltungsbeschwerde erheben. Der Regierungsrat prüft den Entscheid der Übertrittskommission I hauptsächlich auf Verfahrensfehler. Er fällt den Zuweisungsentscheid. Sind die Erziehungsberechtigten mit dem Entscheid des Regierungsrates einverstanden, besucht das Kind die zugewiesene Schulart.</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18</a:t>
            </a:fld>
            <a:endParaRPr lang="de-DE">
              <a:solidFill>
                <a:prstClr val="black"/>
              </a:solidFill>
              <a:latin typeface="Calibri" panose="020F0502020204030204"/>
            </a:endParaRPr>
          </a:p>
        </p:txBody>
      </p:sp>
    </p:spTree>
    <p:extLst>
      <p:ext uri="{BB962C8B-B14F-4D97-AF65-F5344CB8AC3E}">
        <p14:creationId xmlns:p14="http://schemas.microsoft.com/office/powerpoint/2010/main" val="4261114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8" y="4925408"/>
            <a:ext cx="5681980" cy="5027194"/>
          </a:xfrm>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Repetition 6. Primarklasse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Eine Repetition der 6. Primarklasse ist nur in Ausnahmefällen möglich.</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Gründe</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Repetitionen der 6. Primarklasse werden sehr restriktiv gehandhabt. Sie werden nur in Ausnahmefällen bewilligt. Eine Umgehung des Übertrittsverfahrens soll vermieden werden.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Mögliche Gründe, weshalb eine Repetition der 6. Primarklasse geltend gemacht werden kann sind:</a:t>
            </a:r>
          </a:p>
          <a:p>
            <a:pPr marL="490340" lvl="1"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 Familiäre Situation</a:t>
            </a:r>
          </a:p>
          <a:p>
            <a:pPr marL="490340" lvl="1"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 Länger dauernder Schulausfall</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Gesuche</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Die Erziehungsberechtigten stellen grundsätzlich das Repetitionsgesuch an die Rektorin, den Rektor. Es muss bis spätestens 31. Januar eingereicht sein.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In Ausnahmefällen kann auch die Lehrperson eine Repetition der 6. Primarklasse beantragen.</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19</a:t>
            </a:fld>
            <a:endParaRPr lang="de-DE"/>
          </a:p>
        </p:txBody>
      </p:sp>
    </p:spTree>
    <p:extLst>
      <p:ext uri="{BB962C8B-B14F-4D97-AF65-F5344CB8AC3E}">
        <p14:creationId xmlns:p14="http://schemas.microsoft.com/office/powerpoint/2010/main" val="263813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altLang="de-DE" sz="1000" dirty="0">
                <a:solidFill>
                  <a:srgbClr val="000000"/>
                </a:solidFill>
                <a:latin typeface="Arial" panose="020B0604020202020204" pitchFamily="34" charset="0"/>
                <a:cs typeface="Arial" panose="020B0604020202020204" pitchFamily="34" charset="0"/>
              </a:rPr>
              <a:t>An der heutigen Informationsveranstaltung erhalten Sie Informationen zu folgenden Themen:</a:t>
            </a:r>
          </a:p>
          <a:p>
            <a:pPr defTabSz="946404" eaLnBrk="0" fontAlgn="base" hangingPunct="0">
              <a:spcBef>
                <a:spcPct val="30000"/>
              </a:spcBef>
              <a:spcAft>
                <a:spcPct val="0"/>
              </a:spcAft>
              <a:defRPr/>
            </a:pPr>
            <a:endParaRPr lang="de-CH" altLang="de-DE" sz="1000" dirty="0">
              <a:solidFill>
                <a:srgbClr val="000000"/>
              </a:solidFill>
              <a:latin typeface="Arial" panose="020B0604020202020204" pitchFamily="34" charset="0"/>
              <a:cs typeface="Arial" panose="020B0604020202020204" pitchFamily="34" charset="0"/>
            </a:endParaRP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Ziel des Übertrittsverfahrens</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Durchlässigkeit im Schulsystem</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Übertrittsmöglichkeiten</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Zuweisungskriterien</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Ablauf des Verfahrens</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Gespräche mit Erziehungsberechtigten und Kind</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Fehlende Einigung</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Repetition der 6. Primarklasse</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Kooperative Oberstufe</a:t>
            </a:r>
          </a:p>
          <a:p>
            <a:pPr defTabSz="946404" fontAlgn="base">
              <a:spcBef>
                <a:spcPct val="0"/>
              </a:spcBef>
              <a:spcAft>
                <a:spcPct val="0"/>
              </a:spcAft>
              <a:buFontTx/>
              <a:buAutoNum type="arabicPeriod"/>
              <a:defRPr/>
            </a:pPr>
            <a:r>
              <a:rPr lang="de-CH" altLang="de-DE" sz="1000" dirty="0">
                <a:solidFill>
                  <a:srgbClr val="000000"/>
                </a:solidFill>
                <a:latin typeface="Arial" panose="020B0604020202020204" pitchFamily="34" charset="0"/>
                <a:cs typeface="Arial" panose="020B0604020202020204" pitchFamily="34" charset="0"/>
              </a:rPr>
              <a:t> Übertrittsverfahren II</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2</a:t>
            </a:fld>
            <a:endParaRPr lang="de-DE"/>
          </a:p>
        </p:txBody>
      </p:sp>
    </p:spTree>
    <p:extLst>
      <p:ext uri="{BB962C8B-B14F-4D97-AF65-F5344CB8AC3E}">
        <p14:creationId xmlns:p14="http://schemas.microsoft.com/office/powerpoint/2010/main" val="1716785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Kooperative Oberstufe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Sekundarschule und Realschule bilden mit ihren Niveaukursen die kooperative Oberstufe. Einzelne Gemeinden führen auch </a:t>
            </a:r>
            <a:r>
              <a:rPr lang="de-DE" sz="1000" dirty="0" err="1">
                <a:solidFill>
                  <a:srgbClr val="000000"/>
                </a:solidFill>
                <a:latin typeface="Arial" panose="020B0604020202020204" pitchFamily="34" charset="0"/>
                <a:cs typeface="Arial" panose="020B0604020202020204" pitchFamily="34" charset="0"/>
              </a:rPr>
              <a:t>separative</a:t>
            </a:r>
            <a:r>
              <a:rPr lang="de-DE" sz="1000" dirty="0">
                <a:solidFill>
                  <a:srgbClr val="000000"/>
                </a:solidFill>
                <a:latin typeface="Arial" panose="020B0604020202020204" pitchFamily="34" charset="0"/>
                <a:cs typeface="Arial" panose="020B0604020202020204" pitchFamily="34" charset="0"/>
              </a:rPr>
              <a:t> Werkschulen. Die den meisten Gemeinden wird die Werkschule in die kooperative Oberstufe integriert. Die kooperative Oberstufe verbessert die Durchlässigkeit sowie die Zusammenarbeit zwischen Real- und Sekundarschule.</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Niveaukurse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Als Niveaufächer gelten Mathematik und Englisch. Es steht den Gemeinden frei, zusätzlich Deutsch und/oder Französisch als Niveaufach zu führen. Realschüler und Sekundarschüler besuchen die entsprechenden Niveaukurse gemeinsam. Die beiden Niveaus A und B werden schulartenübergreifend geführt. Die Niveaukurse haben unterschiedliche Leistungsanforderungen. Dadurch können die individuellen Fähigkeiten der Jugendlichen in den entsprechenden Fächern besser berücksichtigt werden. Niveau A entspricht dem Sekundarschulprogramm, Niveau B dem Realschulprogramm. In der Regel werden die zwei Niveaukurse A und B geführt. Sofern die Werkschule in die Realschule integriert wird, können auch drei Niveaus geführt werden.</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20</a:t>
            </a:fld>
            <a:endParaRPr lang="de-DE"/>
          </a:p>
        </p:txBody>
      </p:sp>
    </p:spTree>
    <p:extLst>
      <p:ext uri="{BB962C8B-B14F-4D97-AF65-F5344CB8AC3E}">
        <p14:creationId xmlns:p14="http://schemas.microsoft.com/office/powerpoint/2010/main" val="1498369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Niveaueinteilung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Niveaueinteilung erfolgt aufgrund der Zeugnisnoten des 2. Semesters der 6. Klasse.</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Es entscheidet die Zeugnisnote im entsprechenden Fach für die Niveauzuteilung.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Da die Gemeinde entweder 2 oder 3 verschiedene Niveaus führen kann, präsentieren sich die Einteilungskriterien wie folgt:</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Zwei Niveaukurse</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Bei einer Zeugnisnote von 4.5 bis 6 wird in das Niveau A eingeteilt, was dem höchsten Niveaukurs entspricht.</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Bei einer Zeugnisnote ≤ 4.0 wird in das Niveau B eingeteilt, was dem tieferen Niveaukurs entspricht. </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Drei Niveaukurse</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Bei drei Niveaukursen A, B, C erfolgt die Einteilung wie folgt:</a:t>
            </a:r>
          </a:p>
          <a:p>
            <a:pPr marL="183878" indent="-183878" defTabSz="946404" eaLnBrk="0" fontAlgn="base" hangingPunct="0">
              <a:spcBef>
                <a:spcPct val="30000"/>
              </a:spcBef>
              <a:spcAft>
                <a:spcPct val="0"/>
              </a:spcAft>
              <a:buFont typeface="Arial" panose="020B0604020202020204" pitchFamily="34" charset="0"/>
              <a:buChar char="•"/>
              <a:defRPr/>
            </a:pPr>
            <a:r>
              <a:rPr lang="de-CH" sz="1000" dirty="0">
                <a:solidFill>
                  <a:srgbClr val="000000"/>
                </a:solidFill>
                <a:latin typeface="Arial" panose="020B0604020202020204" pitchFamily="34" charset="0"/>
                <a:cs typeface="Arial" panose="020B0604020202020204" pitchFamily="34" charset="0"/>
              </a:rPr>
              <a:t>Liegt die Zeugnisnote bei einer 4.5 oder höher, erfolgt eine Einteilung ins Niveau A. </a:t>
            </a:r>
          </a:p>
          <a:p>
            <a:pPr marL="183878" indent="-183878" defTabSz="946404" eaLnBrk="0" fontAlgn="base" hangingPunct="0">
              <a:spcBef>
                <a:spcPct val="30000"/>
              </a:spcBef>
              <a:spcAft>
                <a:spcPct val="0"/>
              </a:spcAft>
              <a:buFont typeface="Arial" panose="020B0604020202020204" pitchFamily="34" charset="0"/>
              <a:buChar char="•"/>
              <a:defRPr/>
            </a:pPr>
            <a:r>
              <a:rPr lang="de-CH" sz="1000" dirty="0">
                <a:solidFill>
                  <a:srgbClr val="000000"/>
                </a:solidFill>
                <a:latin typeface="Arial" panose="020B0604020202020204" pitchFamily="34" charset="0"/>
                <a:cs typeface="Arial" panose="020B0604020202020204" pitchFamily="34" charset="0"/>
              </a:rPr>
              <a:t>Liegt die Zeugnisnote bei einer 4.0 oder tiefer, erfolgt eine Einteilung ins Niveau B. </a:t>
            </a:r>
          </a:p>
          <a:p>
            <a:pPr marL="183878" indent="-183878" defTabSz="946404" eaLnBrk="0" fontAlgn="base" hangingPunct="0">
              <a:spcBef>
                <a:spcPct val="30000"/>
              </a:spcBef>
              <a:spcAft>
                <a:spcPct val="0"/>
              </a:spcAft>
              <a:buFont typeface="Arial" panose="020B0604020202020204" pitchFamily="34" charset="0"/>
              <a:buChar char="•"/>
              <a:defRPr/>
            </a:pPr>
            <a:r>
              <a:rPr lang="de-CH" sz="1000" dirty="0">
                <a:solidFill>
                  <a:srgbClr val="000000"/>
                </a:solidFill>
                <a:latin typeface="Arial" panose="020B0604020202020204" pitchFamily="34" charset="0"/>
                <a:cs typeface="Arial" panose="020B0604020202020204" pitchFamily="34" charset="0"/>
              </a:rPr>
              <a:t>Das Niveau C ist lernbehinderten Schülerinnen und Schülern (</a:t>
            </a:r>
            <a:r>
              <a:rPr lang="de-CH" sz="1000" dirty="0" err="1">
                <a:solidFill>
                  <a:srgbClr val="000000"/>
                </a:solidFill>
                <a:latin typeface="Arial" panose="020B0604020202020204" pitchFamily="34" charset="0"/>
                <a:cs typeface="Arial" panose="020B0604020202020204" pitchFamily="34" charset="0"/>
              </a:rPr>
              <a:t>SuS</a:t>
            </a:r>
            <a:r>
              <a:rPr lang="de-CH" sz="1000" dirty="0">
                <a:solidFill>
                  <a:srgbClr val="000000"/>
                </a:solidFill>
                <a:latin typeface="Arial" panose="020B0604020202020204" pitchFamily="34" charset="0"/>
                <a:cs typeface="Arial" panose="020B0604020202020204" pitchFamily="34" charset="0"/>
              </a:rPr>
              <a:t>) der Werkschule vorbehalten. </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21</a:t>
            </a:fld>
            <a:endParaRPr lang="de-DE">
              <a:solidFill>
                <a:prstClr val="black"/>
              </a:solidFill>
              <a:latin typeface="Calibri" panose="020F0502020204030204"/>
            </a:endParaRPr>
          </a:p>
        </p:txBody>
      </p:sp>
    </p:spTree>
    <p:extLst>
      <p:ext uri="{BB962C8B-B14F-4D97-AF65-F5344CB8AC3E}">
        <p14:creationId xmlns:p14="http://schemas.microsoft.com/office/powerpoint/2010/main" val="1208774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81013" y="4925408"/>
            <a:ext cx="6140450" cy="4624992"/>
          </a:xfrm>
        </p:spPr>
        <p:txBody>
          <a:bodyPr/>
          <a:lstStyle/>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Schularten können innerhalb der kooperativen Oberstufe gewechselt werden, sowohl von der Realschule in die Sekundarschule als auch von der Sekundarschule in die Realschule.</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Gesamtbeurteilung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Entscheidend für den Wechsel der Schulart ist eine Gesamtbeurteilung über den Leistungsstand der Schülerin, des Schülers. Dabei sind neben den fachlichen Kompetenzen (inkl. methodische Kompetenzen) auch die personalen und sozialen Kompetenzen und die Niveauzugehörigkeit sowie die Neigungen und Interessen der Schülerin, des Schülers zu berücksichtigen. Der kantonalen Beurteilungsphilosophie Beurteilen und Fördern B&amp;F kann so Rechnung getragen werden.</a:t>
            </a:r>
          </a:p>
          <a:p>
            <a:pPr defTabSz="946404" eaLnBrk="0" fontAlgn="base" hangingPunct="0">
              <a:spcBef>
                <a:spcPct val="30000"/>
              </a:spcBef>
              <a:spcAft>
                <a:spcPct val="0"/>
              </a:spcAft>
              <a:defRPr/>
            </a:pPr>
            <a:endParaRPr lang="de-CH"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Die Leistungen beziehen sich beim Schulartenwechsel auf die definierten Fächer</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Mathematik </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Deutsch</a:t>
            </a:r>
          </a:p>
          <a:p>
            <a:pPr marL="183878" indent="-183878" defTabSz="979339"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Englisch</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Französisch</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«Räume, Zeiten, Gesellschaften» </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Natur und Technik</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Zudem wird das Leistungsniveau für einen Wechsel als Kriterium vorgegeben:</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Für den Wechsel von der Realschule in die Sekundarschule muss eine Schülerin, ein Schüler in den erwähnten Fächern überwiegend gute Leistungen erbringen. </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Ein Wechsel von der Sekundarschule in die Realschule steht zur Disposition, wenn Jugendliche den erwähnten Fächern überwiegend ungenügende Leistungen erbringen. </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Die Leistungsentwicklung gilt als weiteres Kriterium. </a:t>
            </a:r>
            <a:endParaRPr lang="de-CH" sz="1000"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22</a:t>
            </a:fld>
            <a:endParaRPr lang="de-DE">
              <a:solidFill>
                <a:prstClr val="black"/>
              </a:solidFill>
              <a:latin typeface="Calibri" panose="020F0502020204030204"/>
            </a:endParaRPr>
          </a:p>
        </p:txBody>
      </p:sp>
    </p:spTree>
    <p:extLst>
      <p:ext uri="{BB962C8B-B14F-4D97-AF65-F5344CB8AC3E}">
        <p14:creationId xmlns:p14="http://schemas.microsoft.com/office/powerpoint/2010/main" val="3938733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Niveauzugehörigkeit</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Bei der Gesamtbeurteilung der Leistungen ist die Niveauzugehörigkeit mit zu berücksichtigen, jedoch nicht ausschlaggebendes Kriterium für den Verbleib in der Schulart bzw. für deren Wechsel. </a:t>
            </a:r>
            <a:r>
              <a:rPr lang="de-DE" sz="1000" dirty="0">
                <a:solidFill>
                  <a:srgbClr val="000000"/>
                </a:solidFill>
                <a:latin typeface="Arial" panose="020B0604020202020204" pitchFamily="34" charset="0"/>
                <a:cs typeface="Arial" panose="020B0604020202020204" pitchFamily="34" charset="0"/>
              </a:rPr>
              <a:t>Der Besuch eines höheren bzw. tieferen Niveaus in den Niveaufächern Englisch und Mathematik allein ist für den Schulartenwechsel deshalb nicht ausschlaggebend, sondern lediglich eines von verschiedenen Kriterien.</a:t>
            </a:r>
            <a:endParaRPr lang="de-CH" sz="1000" dirty="0">
              <a:solidFill>
                <a:srgbClr val="000000"/>
              </a:solidFill>
              <a:latin typeface="Arial" panose="020B0604020202020204" pitchFamily="34" charset="0"/>
              <a:cs typeface="Arial" panose="020B0604020202020204" pitchFamily="34" charset="0"/>
            </a:endParaRP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S</a:t>
            </a:r>
            <a:r>
              <a:rPr lang="de-DE" sz="1000" dirty="0" err="1">
                <a:solidFill>
                  <a:srgbClr val="000000"/>
                </a:solidFill>
                <a:latin typeface="Arial" panose="020B0604020202020204" pitchFamily="34" charset="0"/>
                <a:cs typeface="Arial" panose="020B0604020202020204" pitchFamily="34" charset="0"/>
              </a:rPr>
              <a:t>chülerinnen</a:t>
            </a:r>
            <a:r>
              <a:rPr lang="de-DE" sz="1000" dirty="0">
                <a:solidFill>
                  <a:srgbClr val="000000"/>
                </a:solidFill>
                <a:latin typeface="Arial" panose="020B0604020202020204" pitchFamily="34" charset="0"/>
                <a:cs typeface="Arial" panose="020B0604020202020204" pitchFamily="34" charset="0"/>
              </a:rPr>
              <a:t> und Schüler der Sekundarschule können mit dieser Regelung in beiden Niveaufächern Englisch und Mathematik das Niveau B besuchen, wenn die Gesamtbeurteilung sie als Sekundarschülerin bzw. Sekundarschüler bestätigt.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Umgekehrt können Schülerinnen und Schüler der Realschule grundsätzlich die Schulart wechseln, auch wenn sie in beiden Niveaufächern Englisch und Mathematik das Niveau B besuchen, sofern die Gesamtbeurteilung dies als angezeigt erscheinen lässt.</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Schulartenwechsel während und am Ende des Schuljahres</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Grundsätzlich wird ein Wechsel der Schulart nach wie vor auf Beginn eines Schuljahres vollzogen.</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Bei deutlicher Über- oder Unterforderung kann in Ausnahmefällen ein Wechsel der Schulart auch während des Schuljahres vollzogen werden. Solche Wechsel können auf Empfehlung des Lehrerteams und im Einverständnis mit den Erziehungsberechtigten erfolgen.</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Entscheid und Rechtsmittel</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Gemäss § 63 SchulG entscheidet der Rektor über den Wechsel der Schulart auf der Sekundarstufe I. Dies gilt auch bei einem Wechsel der Schulart während des Schuljahres. Gegen seinen Entscheid kann gestützt auf § 85 SchulG bei der zuständigen Direktion Verwaltungsbeschwerde innert 10 Tagen erhoben werden.</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23</a:t>
            </a:fld>
            <a:endParaRPr lang="de-DE">
              <a:solidFill>
                <a:prstClr val="black"/>
              </a:solidFill>
              <a:latin typeface="Calibri" panose="020F0502020204030204"/>
            </a:endParaRPr>
          </a:p>
        </p:txBody>
      </p:sp>
    </p:spTree>
    <p:extLst>
      <p:ext uri="{BB962C8B-B14F-4D97-AF65-F5344CB8AC3E}">
        <p14:creationId xmlns:p14="http://schemas.microsoft.com/office/powerpoint/2010/main" val="40485837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Niveaukurswechsel während und am Ende des Semesters</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In der Regel erfolgen Wechsel der Niveaukurse auf Beginn eines Semesters.</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Aus denselben Überlegungen heraus, aufgrund derer ein Schulartenwechsel bei Einigkeit zwischen </a:t>
            </a:r>
            <a:r>
              <a:rPr lang="de-DE" sz="1000" dirty="0">
                <a:solidFill>
                  <a:srgbClr val="000000"/>
                </a:solidFill>
                <a:latin typeface="Arial" panose="020B0604020202020204" pitchFamily="34" charset="0"/>
                <a:cs typeface="Arial" panose="020B0604020202020204" pitchFamily="34" charset="0"/>
              </a:rPr>
              <a:t>Lehrerteam und den Erziehungsberechtigten</a:t>
            </a:r>
            <a:r>
              <a:rPr lang="de-CH" sz="1000" dirty="0">
                <a:solidFill>
                  <a:srgbClr val="000000"/>
                </a:solidFill>
                <a:latin typeface="Arial" panose="020B0604020202020204" pitchFamily="34" charset="0"/>
                <a:cs typeface="Arial" panose="020B0604020202020204" pitchFamily="34" charset="0"/>
              </a:rPr>
              <a:t> (vgl. vorherige Folie) auch während des Schuljahres möglich sein soll, soll </a:t>
            </a:r>
            <a:r>
              <a:rPr lang="de-CH" sz="1000" b="1" dirty="0">
                <a:solidFill>
                  <a:srgbClr val="000000"/>
                </a:solidFill>
                <a:latin typeface="Arial" panose="020B0604020202020204" pitchFamily="34" charset="0"/>
                <a:cs typeface="Arial" panose="020B0604020202020204" pitchFamily="34" charset="0"/>
              </a:rPr>
              <a:t>ausnahmsweise</a:t>
            </a:r>
            <a:r>
              <a:rPr lang="de-CH" sz="1000" dirty="0">
                <a:solidFill>
                  <a:srgbClr val="000000"/>
                </a:solidFill>
                <a:latin typeface="Arial" panose="020B0604020202020204" pitchFamily="34" charset="0"/>
                <a:cs typeface="Arial" panose="020B0604020202020204" pitchFamily="34" charset="0"/>
              </a:rPr>
              <a:t> auch ein Wechsel des Niveaukurses während des Semesters ermöglicht werden, sofern sich </a:t>
            </a:r>
            <a:r>
              <a:rPr lang="de-DE" sz="1000" dirty="0">
                <a:solidFill>
                  <a:srgbClr val="000000"/>
                </a:solidFill>
                <a:latin typeface="Arial" panose="020B0604020202020204" pitchFamily="34" charset="0"/>
                <a:cs typeface="Arial" panose="020B0604020202020204" pitchFamily="34" charset="0"/>
              </a:rPr>
              <a:t>diesbezüglich</a:t>
            </a:r>
            <a:r>
              <a:rPr lang="de-CH" sz="1000" dirty="0">
                <a:solidFill>
                  <a:srgbClr val="000000"/>
                </a:solidFill>
                <a:latin typeface="Arial" panose="020B0604020202020204" pitchFamily="34" charset="0"/>
                <a:cs typeface="Arial" panose="020B0604020202020204" pitchFamily="34" charset="0"/>
              </a:rPr>
              <a:t> das </a:t>
            </a:r>
            <a:r>
              <a:rPr lang="de-DE" sz="1000" dirty="0">
                <a:solidFill>
                  <a:srgbClr val="000000"/>
                </a:solidFill>
                <a:latin typeface="Arial" panose="020B0604020202020204" pitchFamily="34" charset="0"/>
                <a:cs typeface="Arial" panose="020B0604020202020204" pitchFamily="34" charset="0"/>
              </a:rPr>
              <a:t>Lehrerteam des betreffenden Schülers und die Erziehungsberechtigten einig sind.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Frühere Wechsel schaffen schnellere Anschlüsse im neuen Niveau und können sich begünstigend auf die Motivation und die Leistungen der Schülerinnen und Schüler auswirken. </a:t>
            </a:r>
          </a:p>
          <a:p>
            <a:pPr defTabSz="946404" eaLnBrk="0" fontAlgn="base" hangingPunct="0">
              <a:spcBef>
                <a:spcPct val="30000"/>
              </a:spcBef>
              <a:spcAft>
                <a:spcPct val="0"/>
              </a:spcAft>
              <a:defRPr/>
            </a:pPr>
            <a:endParaRPr lang="de-DE" sz="1000" b="1" u="sng"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Rechtsmittel</a:t>
            </a:r>
            <a:endParaRPr lang="de-CH" sz="1000" b="1" u="sng" dirty="0">
              <a:solidFill>
                <a:srgbClr val="000000"/>
              </a:solidFill>
              <a:latin typeface="Arial" panose="020B0604020202020204" pitchFamily="34" charset="0"/>
              <a:cs typeface="Arial" panose="020B0604020202020204" pitchFamily="34" charset="0"/>
            </a:endParaRP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Gemäss § 63 SchulG entscheidet der Rektor über die Niveauwechsel auf der Sekundarstufe I. Dies gilt auch bei einem Wechsel des Niveaukurses während des Semesters. Gegen seinen Entscheid kann gestützt auf § 85 SchulG bei der zuständigen Direktion für Bildung und Kultur Verwaltungsbeschwerde innert 10 Tagen erhoben werden.</a:t>
            </a:r>
            <a:endParaRPr lang="de-DE" sz="1000" dirty="0">
              <a:solidFill>
                <a:srgbClr val="000000"/>
              </a:solidFill>
              <a:latin typeface="Arial" panose="020B0604020202020204" pitchFamily="34" charset="0"/>
              <a:cs typeface="Arial" panose="020B0604020202020204" pitchFamily="34" charset="0"/>
            </a:endParaRP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24</a:t>
            </a:fld>
            <a:endParaRPr lang="de-DE">
              <a:solidFill>
                <a:prstClr val="black"/>
              </a:solidFill>
              <a:latin typeface="Calibri" panose="020F0502020204030204"/>
            </a:endParaRPr>
          </a:p>
        </p:txBody>
      </p:sp>
    </p:spTree>
    <p:extLst>
      <p:ext uri="{BB962C8B-B14F-4D97-AF65-F5344CB8AC3E}">
        <p14:creationId xmlns:p14="http://schemas.microsoft.com/office/powerpoint/2010/main" val="3352360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7" y="4925408"/>
            <a:ext cx="5911215" cy="4029878"/>
          </a:xfrm>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Langzeitgymnasium</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einzige Übertrittsmöglichkeit von der Sekundarschule ins Langzeitgymnasium besteht während der 1. Klasse der Sekundarschule, sofern eine deutliche Unterforderung bis Mitte November feststellbar ist. Das Zuweisungsverfahren richtet sich nach dem Übertrittsverfahren I.</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Kantonale Mittelschulen</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Von der 2. und 3. Sekundarschule gibt es verschiedene Möglichkeiten, an kantonale Mittelschulen oder an lehrbegleitende Berufsmaturitätsschulen überzutreten.</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Zu den kantonalen Mittelschulen zählen: das Kurzzeitgymnasium (kantonales Gymnasium Menzingen), die Fachmittelschule und die Wirtschaftsmittelschule.</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Das Übertrittsverfahren II regelt diese Übertritte.</a:t>
            </a: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Übertritt Ende 2. Sekundarklasse</a:t>
            </a:r>
          </a:p>
          <a:p>
            <a:pPr marL="195796"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Am Ende der 2. Sekundarklasse kann in die 1. Klasse des Kurzzeitgymnasiums übergetreten werden. Das Kurzzeitgymnasium führt wie das Langzeitgymnasium zur Matura. </a:t>
            </a:r>
          </a:p>
          <a:p>
            <a:pPr marL="11919" lvl="1"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Übertritt Ende 3. Sekundarklasse</a:t>
            </a:r>
          </a:p>
          <a:p>
            <a:pPr marL="195796"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Am Ende der 3. Sekundarklasse kann man in die 1. Klasse des Kurzzeitgymnasiums übertreten.</a:t>
            </a:r>
          </a:p>
          <a:p>
            <a:pPr marL="195796"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Es besteht zudem die Möglichkeit für den Übertritt an die FMS und die WMS.</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In Anlehnung an das Übertrittsverfahren II gestaltet sich auch der Übertritt an lehrbegleitende Berufsmaturitätsschulen. Die Aufnahme an eine lehrbegleitende Berufsmaturitätsschule ist an einen Lehrvertrag gebunden.</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25</a:t>
            </a:fld>
            <a:endParaRPr lang="de-DE">
              <a:solidFill>
                <a:prstClr val="black"/>
              </a:solidFill>
              <a:latin typeface="Calibri" panose="020F0502020204030204"/>
            </a:endParaRPr>
          </a:p>
        </p:txBody>
      </p:sp>
    </p:spTree>
    <p:extLst>
      <p:ext uri="{BB962C8B-B14F-4D97-AF65-F5344CB8AC3E}">
        <p14:creationId xmlns:p14="http://schemas.microsoft.com/office/powerpoint/2010/main" val="11913250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8" y="4925408"/>
            <a:ext cx="5681980" cy="4936950"/>
          </a:xfrm>
        </p:spPr>
        <p:txBody>
          <a:bodyPr/>
          <a:lstStyle/>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Zuweisungen an kantonale Mittelschulen bzw. an lehrbegleitende Berufsmaturitätsschulen erfolgen wie im Übertrittsverfahren I aufgrund einer Gesamtbeurteilung.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Erziehungsberechtigte und Lehrperson fällen gemeinsam mit dem Jugendlichen, der Jugendlichen im Zuweisungsgespräch den Zuweisungsentscheid.</a:t>
            </a:r>
          </a:p>
          <a:p>
            <a:pPr defTabSz="946404" eaLnBrk="0" fontAlgn="base" hangingPunct="0">
              <a:spcBef>
                <a:spcPct val="30000"/>
              </a:spcBef>
              <a:spcAft>
                <a:spcPct val="0"/>
              </a:spcAft>
              <a:defRPr/>
            </a:pPr>
            <a:endParaRPr lang="de-CH"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Kriterien</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Zuweisung richtet sich nach den Leistungen in allen Kompetenzen und der mutmasslichen Entwicklung.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Gesamtbeurteilung basiert auf den folgenden Kriterien:</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Besuch des Niveaus A in den Niveaufächern</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Leistungen in den Fächern der Erfahrungsnote (fachliche inkl. methodische Kompetenzen)</a:t>
            </a:r>
          </a:p>
          <a:p>
            <a:pPr marL="1164557" lvl="2" indent="-183878" defTabSz="979339"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Mathematik</a:t>
            </a:r>
          </a:p>
          <a:p>
            <a:pPr marL="1164557" lvl="2"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Deutsch</a:t>
            </a:r>
          </a:p>
          <a:p>
            <a:pPr marL="1164557" lvl="2" indent="-183878" defTabSz="979339"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Englisch</a:t>
            </a:r>
          </a:p>
          <a:p>
            <a:pPr marL="1164557" lvl="2"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Französisch</a:t>
            </a:r>
          </a:p>
          <a:p>
            <a:pPr marL="1164557" lvl="2"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Räume, Zeiten, Gesellschaften</a:t>
            </a:r>
          </a:p>
          <a:p>
            <a:pPr marL="1164557" lvl="2"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Natur und Technik</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Personale und soziale Kompetenzen </a:t>
            </a:r>
          </a:p>
          <a:p>
            <a:pPr marL="674218" lvl="1"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Neigungen und Interessen</a:t>
            </a:r>
          </a:p>
          <a:p>
            <a:pPr defTabSz="946404" eaLnBrk="0" fontAlgn="base" hangingPunct="0">
              <a:spcBef>
                <a:spcPct val="30000"/>
              </a:spcBef>
              <a:spcAft>
                <a:spcPct val="0"/>
              </a:spcAft>
              <a:defRPr/>
            </a:pPr>
            <a:endParaRPr lang="de-CH"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endParaRPr lang="de-CH" sz="1000" dirty="0">
              <a:solidFill>
                <a:srgbClr val="000000"/>
              </a:solidFill>
              <a:latin typeface="Arial" panose="020B0604020202020204" pitchFamily="34" charset="0"/>
              <a:cs typeface="Arial" panose="020B0604020202020204" pitchFamily="34" charset="0"/>
            </a:endParaRP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26</a:t>
            </a:fld>
            <a:endParaRPr lang="de-DE">
              <a:solidFill>
                <a:prstClr val="black"/>
              </a:solidFill>
              <a:latin typeface="Calibri" panose="020F0502020204030204"/>
            </a:endParaRPr>
          </a:p>
        </p:txBody>
      </p:sp>
    </p:spTree>
    <p:extLst>
      <p:ext uri="{BB962C8B-B14F-4D97-AF65-F5344CB8AC3E}">
        <p14:creationId xmlns:p14="http://schemas.microsoft.com/office/powerpoint/2010/main" val="40743251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81013" y="4925408"/>
            <a:ext cx="6140450" cy="4663092"/>
          </a:xfrm>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Ablauf für Übertritte an kantonale Mittelschulen (KSM, WMW, FMS)</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Bis zum 15. März müssen die Zuweisungsentscheide gefällt und unterzeichnet sein.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Hat eine Schülerin, ein Schüler einen unterzeichneten Zuweisungsentscheid, leiten die Erziehungsberechtigten diesen zur Anmeldung an die entsprechende Schule weiter.</a:t>
            </a:r>
          </a:p>
          <a:p>
            <a:pPr marL="195796" lvl="1"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Können sich Erziehungsberechtigte und Lehrperson nicht einigen, können die Erziehungsberechtigten die Jugendliche bzw. den Jugendlichen bis am 20. März an den Abklärungstest anmelden.</a:t>
            </a:r>
          </a:p>
          <a:p>
            <a:pPr marL="195796" lvl="1"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Für die Zulassung an den Abklärungstest müssen folgende Kriterien erfüllt sein:</a:t>
            </a:r>
          </a:p>
          <a:p>
            <a:pPr marL="582279" lvl="2" indent="-194093"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Niveau A in den Niveaufächern</a:t>
            </a:r>
          </a:p>
          <a:p>
            <a:pPr marL="582279" lvl="2" indent="-194093"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Für das Kurzzeitgymnasium eine Erfahrungsnote von 4.8</a:t>
            </a:r>
          </a:p>
          <a:p>
            <a:pPr marL="582279" lvl="2" indent="-194093"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Für die Fachmittelschule und Wirtschaftsmittelschule eine Erfahrungsnote von 4.5</a:t>
            </a:r>
          </a:p>
          <a:p>
            <a:pPr marL="195796" lvl="1"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Nehmen Schülerinnen und Schüler am Abklärungstest teil, entscheidet die Übertrittskommission II über die Zuweisung an eine kantonale Mittelschule.</a:t>
            </a:r>
          </a:p>
          <a:p>
            <a:pPr defTabSz="946404" eaLnBrk="0" fontAlgn="base" hangingPunct="0">
              <a:spcBef>
                <a:spcPct val="30000"/>
              </a:spcBef>
              <a:spcAft>
                <a:spcPct val="0"/>
              </a:spcAft>
              <a:defRPr/>
            </a:pPr>
            <a:endParaRPr lang="de-DE" sz="1000" b="1" u="sng"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Ablauf Übertritt Lehrbegleitende Berufsmaturitätsschulen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Bis zum 25. März müssen die Zuweisungsentscheide für die lehrbegleitende Berufsmaturitätsschule gefällt und unterzeichnet sein.</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Hat eine Schülerin, ein Schüler einen unterzeichneten Zuweisungsentscheid, leiten die Erziehungsberechtigten diesen zur Anmeldung an das Amt für Berufsbildung weiter.</a:t>
            </a:r>
          </a:p>
          <a:p>
            <a:pPr marL="195796" lvl="1"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Können sich Erziehungsberechtigte und Lehrperson nicht einigen, können die Eltern die Jugendliche bzw. den Jugendlichen bis spätestens Ende März beim Amt für Berufsbildung zur Aufnahmeprüfung anmelden. Eine Zulassungsbeschränkung zur Aufnahmeprüfung existiert nicht.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Sie werden in der Sekundarschule nochmals ausführlich über das Übertrittsverfahren II informiert.</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27</a:t>
            </a:fld>
            <a:endParaRPr lang="de-DE"/>
          </a:p>
        </p:txBody>
      </p:sp>
    </p:spTree>
    <p:extLst>
      <p:ext uri="{BB962C8B-B14F-4D97-AF65-F5344CB8AC3E}">
        <p14:creationId xmlns:p14="http://schemas.microsoft.com/office/powerpoint/2010/main" val="1055430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altLang="de-DE" sz="1000" b="1" u="sng" dirty="0">
                <a:solidFill>
                  <a:srgbClr val="000000"/>
                </a:solidFill>
                <a:latin typeface="Arial" panose="020B0604020202020204" pitchFamily="34" charset="0"/>
                <a:cs typeface="Arial" panose="020B0604020202020204" pitchFamily="34" charset="0"/>
              </a:rPr>
              <a:t>Weitere Informationen zu den «Übertritten»</a:t>
            </a:r>
          </a:p>
          <a:p>
            <a:pPr marL="183878" indent="-183878" defTabSz="946404" eaLnBrk="0" fontAlgn="base" hangingPunct="0">
              <a:spcBef>
                <a:spcPct val="30000"/>
              </a:spcBef>
              <a:spcAft>
                <a:spcPct val="0"/>
              </a:spcAft>
              <a:buFont typeface="Arial" panose="020B0604020202020204" pitchFamily="34" charset="0"/>
              <a:buChar char="•"/>
              <a:defRPr/>
            </a:pPr>
            <a:r>
              <a:rPr lang="de-DE" altLang="de-DE" sz="1000" dirty="0">
                <a:solidFill>
                  <a:srgbClr val="000000"/>
                </a:solidFill>
                <a:latin typeface="Arial" panose="020B0604020202020204" pitchFamily="34" charset="0"/>
                <a:cs typeface="Arial" panose="020B0604020202020204" pitchFamily="34" charset="0"/>
              </a:rPr>
              <a:t>Die Informationsschriften zum Übertrittsverfahren I und II geben über alle Belange der beiden Verfahren Auskunft. </a:t>
            </a:r>
          </a:p>
          <a:p>
            <a:pPr marL="183878" indent="-183878" defTabSz="946404" eaLnBrk="0" fontAlgn="base" hangingPunct="0">
              <a:spcBef>
                <a:spcPct val="30000"/>
              </a:spcBef>
              <a:spcAft>
                <a:spcPct val="0"/>
              </a:spcAft>
              <a:buFont typeface="Arial" panose="020B0604020202020204" pitchFamily="34" charset="0"/>
              <a:buChar char="•"/>
              <a:defRPr/>
            </a:pPr>
            <a:r>
              <a:rPr lang="de-DE" altLang="de-DE" sz="1000" dirty="0">
                <a:solidFill>
                  <a:srgbClr val="000000"/>
                </a:solidFill>
                <a:latin typeface="Arial" panose="020B0604020202020204" pitchFamily="34" charset="0"/>
                <a:cs typeface="Arial" panose="020B0604020202020204" pitchFamily="34" charset="0"/>
              </a:rPr>
              <a:t>Zudem steht ein Flyer zur Verfügung, der auf weiterführende Informationen im Internet verweist (www.zg.ch/uebertritte). </a:t>
            </a:r>
          </a:p>
          <a:p>
            <a:endParaRPr lang="de-CH" dirty="0"/>
          </a:p>
        </p:txBody>
      </p:sp>
      <p:sp>
        <p:nvSpPr>
          <p:cNvPr id="4" name="Foliennummernplatzhalter 3"/>
          <p:cNvSpPr>
            <a:spLocks noGrp="1"/>
          </p:cNvSpPr>
          <p:nvPr>
            <p:ph type="sldNum" sz="quarter" idx="5"/>
          </p:nvPr>
        </p:nvSpPr>
        <p:spPr/>
        <p:txBody>
          <a:bodyPr/>
          <a:lstStyle/>
          <a:p>
            <a:pPr defTabSz="946404">
              <a:defRPr/>
            </a:pPr>
            <a:fld id="{C4D60952-A512-1943-A401-5FE9B2C4D64F}" type="slidenum">
              <a:rPr lang="de-DE">
                <a:solidFill>
                  <a:prstClr val="black"/>
                </a:solidFill>
                <a:latin typeface="Calibri" panose="020F0502020204030204"/>
              </a:rPr>
              <a:pPr defTabSz="946404">
                <a:defRPr/>
              </a:pPr>
              <a:t>28</a:t>
            </a:fld>
            <a:endParaRPr lang="de-DE">
              <a:solidFill>
                <a:prstClr val="black"/>
              </a:solidFill>
              <a:latin typeface="Calibri" panose="020F0502020204030204"/>
            </a:endParaRPr>
          </a:p>
        </p:txBody>
      </p:sp>
    </p:spTree>
    <p:extLst>
      <p:ext uri="{BB962C8B-B14F-4D97-AF65-F5344CB8AC3E}">
        <p14:creationId xmlns:p14="http://schemas.microsoft.com/office/powerpoint/2010/main" val="3974360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dirty="0">
                <a:latin typeface="Arial" panose="020B0604020202020204" pitchFamily="34" charset="0"/>
                <a:cs typeface="Arial" panose="020B0604020202020204" pitchFamily="34" charset="0"/>
              </a:rPr>
              <a:t>Haben Sie noch Fragen/Unklarheiten? </a:t>
            </a:r>
          </a:p>
        </p:txBody>
      </p:sp>
      <p:sp>
        <p:nvSpPr>
          <p:cNvPr id="4" name="Foliennummernplatzhalter 3"/>
          <p:cNvSpPr>
            <a:spLocks noGrp="1"/>
          </p:cNvSpPr>
          <p:nvPr>
            <p:ph type="sldNum" sz="quarter" idx="5"/>
          </p:nvPr>
        </p:nvSpPr>
        <p:spPr/>
        <p:txBody>
          <a:bodyPr/>
          <a:lstStyle/>
          <a:p>
            <a:fld id="{C4D60952-A512-1943-A401-5FE9B2C4D64F}" type="slidenum">
              <a:rPr lang="de-DE" smtClean="0"/>
              <a:t>29</a:t>
            </a:fld>
            <a:endParaRPr lang="de-DE"/>
          </a:p>
        </p:txBody>
      </p:sp>
    </p:spTree>
    <p:extLst>
      <p:ext uri="{BB962C8B-B14F-4D97-AF65-F5344CB8AC3E}">
        <p14:creationId xmlns:p14="http://schemas.microsoft.com/office/powerpoint/2010/main" val="2580131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Ziel des Übertrittsverfahrens</a:t>
            </a:r>
          </a:p>
          <a:p>
            <a:pPr defTabSz="946404" eaLnBrk="0" fontAlgn="base" hangingPunct="0">
              <a:spcBef>
                <a:spcPct val="30000"/>
              </a:spcBef>
              <a:spcAft>
                <a:spcPct val="0"/>
              </a:spcAft>
              <a:defRPr/>
            </a:pPr>
            <a:r>
              <a:rPr lang="de-CH" sz="1000" dirty="0">
                <a:solidFill>
                  <a:srgbClr val="000000"/>
                </a:solidFill>
                <a:latin typeface="Arial" panose="020B0604020202020204" pitchFamily="34" charset="0"/>
                <a:cs typeface="Arial" panose="020B0604020202020204" pitchFamily="34" charset="0"/>
              </a:rPr>
              <a:t>Ziel des Übertrittsverfahrens I ist es, für die Schülerinnen und Schüler am Ende der Primarschulzeit eine passende und stimmige Anschlusslösung zu finden. Das Kind und sein erfolgreiches Bestehen in der kommenden Schulart stehen dabei im Zentrum.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3</a:t>
            </a:fld>
            <a:endParaRPr lang="de-DE"/>
          </a:p>
        </p:txBody>
      </p:sp>
    </p:spTree>
    <p:extLst>
      <p:ext uri="{BB962C8B-B14F-4D97-AF65-F5344CB8AC3E}">
        <p14:creationId xmlns:p14="http://schemas.microsoft.com/office/powerpoint/2010/main" val="14062033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fld id="{C4D60952-A512-1943-A401-5FE9B2C4D64F}" type="slidenum">
              <a:rPr lang="de-DE" smtClean="0"/>
              <a:t>30</a:t>
            </a:fld>
            <a:endParaRPr lang="de-DE"/>
          </a:p>
        </p:txBody>
      </p:sp>
    </p:spTree>
    <p:extLst>
      <p:ext uri="{BB962C8B-B14F-4D97-AF65-F5344CB8AC3E}">
        <p14:creationId xmlns:p14="http://schemas.microsoft.com/office/powerpoint/2010/main" val="744367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Durchlässigkeit im Zuger Bildungssystem</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a:t>
            </a:r>
            <a:r>
              <a:rPr lang="de-DE" sz="1000" dirty="0">
                <a:solidFill>
                  <a:srgbClr val="000000"/>
                </a:solidFill>
                <a:latin typeface="Arial" panose="020B0604020202020204" pitchFamily="34" charset="0"/>
                <a:cs typeface="Arial" panose="020B0604020202020204" pitchFamily="34" charset="0"/>
              </a:rPr>
              <a:t>Viele Wege führen nach Rom.</a:t>
            </a:r>
            <a:r>
              <a:rPr lang="de-CH" sz="1000" dirty="0">
                <a:solidFill>
                  <a:srgbClr val="000000"/>
                </a:solidFill>
                <a:latin typeface="Arial" panose="020B0604020202020204" pitchFamily="34" charset="0"/>
                <a:cs typeface="Arial" panose="020B0604020202020204" pitchFamily="34" charset="0"/>
              </a:rPr>
              <a:t>»</a:t>
            </a:r>
            <a:endParaRPr lang="de-DE" sz="1000" dirty="0">
              <a:solidFill>
                <a:srgbClr val="000000"/>
              </a:solidFill>
              <a:latin typeface="Arial" panose="020B0604020202020204" pitchFamily="34" charset="0"/>
              <a:cs typeface="Arial" panose="020B0604020202020204" pitchFamily="34" charset="0"/>
            </a:endParaRP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Das Zuger Bildungssystem zeichnet sich durch eine </a:t>
            </a:r>
            <a:r>
              <a:rPr lang="de-DE" sz="1000" dirty="0" err="1">
                <a:solidFill>
                  <a:srgbClr val="000000"/>
                </a:solidFill>
                <a:latin typeface="Arial" panose="020B0604020202020204" pitchFamily="34" charset="0"/>
                <a:cs typeface="Arial" panose="020B0604020202020204" pitchFamily="34" charset="0"/>
              </a:rPr>
              <a:t>äusserst</a:t>
            </a:r>
            <a:r>
              <a:rPr lang="de-DE" sz="1000" dirty="0">
                <a:solidFill>
                  <a:srgbClr val="000000"/>
                </a:solidFill>
                <a:latin typeface="Arial" panose="020B0604020202020204" pitchFamily="34" charset="0"/>
                <a:cs typeface="Arial" panose="020B0604020202020204" pitchFamily="34" charset="0"/>
              </a:rPr>
              <a:t> hohe Durchlässigkeit aus. Sie lässt Spielraum für die unterschiedlichen Entwicklungen der Kinder und Jugendlichen.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Die Weggabelung am Ende der Primarstufe stellt nur eine erste Weiche dar, nicht jedoch die einzige und letzte. Ziele lassen sich auf vielen Wegen erreichen. Immer wieder können diese Weichen anders gestellt werden.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Manchmal sind die Vorstellungen und Ziele bereits in der 6. Klasse sehr klar, die aktuellen Fähigkeiten ermöglichen aber den direkten Weg zum Ziel zum Zeitpunkt des Übertritts noch nicht. Das Ziel kann trotzdem erreicht werden, allenfalls nicht auf dem direkten Weg. Der direkte Weg ist nicht für jedes Kind der idealste Weg.</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Manchmal konkretisieren sich die Ziele erst auf der Sekundarstufe I. Auch zu diesem Zeitpunkt stehen viele Wege offen.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4</a:t>
            </a:fld>
            <a:endParaRPr lang="de-DE"/>
          </a:p>
        </p:txBody>
      </p:sp>
    </p:spTree>
    <p:extLst>
      <p:ext uri="{BB962C8B-B14F-4D97-AF65-F5344CB8AC3E}">
        <p14:creationId xmlns:p14="http://schemas.microsoft.com/office/powerpoint/2010/main" val="296309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a:ln/>
        </p:spPr>
      </p:sp>
      <p:sp>
        <p:nvSpPr>
          <p:cNvPr id="36868"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a:solidFill>
                  <a:schemeClr val="tx1"/>
                </a:solidFill>
                <a:latin typeface="Arial Narrow" pitchFamily="34" charset="0"/>
                <a:cs typeface="Arial" charset="0"/>
              </a:defRPr>
            </a:lvl1pPr>
            <a:lvl2pPr marL="823036" indent="-315468">
              <a:spcBef>
                <a:spcPct val="30000"/>
              </a:spcBef>
              <a:defRPr>
                <a:solidFill>
                  <a:schemeClr val="tx1"/>
                </a:solidFill>
                <a:latin typeface="Arial Narrow" pitchFamily="34" charset="0"/>
                <a:cs typeface="Arial" charset="0"/>
              </a:defRPr>
            </a:lvl2pPr>
            <a:lvl3pPr marL="1267159" indent="-252023">
              <a:spcBef>
                <a:spcPct val="30000"/>
              </a:spcBef>
              <a:defRPr>
                <a:solidFill>
                  <a:schemeClr val="tx1"/>
                </a:solidFill>
                <a:latin typeface="Arial Narrow" pitchFamily="34" charset="0"/>
                <a:cs typeface="Arial" charset="0"/>
              </a:defRPr>
            </a:lvl3pPr>
            <a:lvl4pPr marL="1774726" indent="-252023">
              <a:spcBef>
                <a:spcPct val="30000"/>
              </a:spcBef>
              <a:defRPr>
                <a:solidFill>
                  <a:schemeClr val="tx1"/>
                </a:solidFill>
                <a:latin typeface="Arial Narrow" pitchFamily="34" charset="0"/>
                <a:cs typeface="Arial" charset="0"/>
              </a:defRPr>
            </a:lvl4pPr>
            <a:lvl5pPr marL="2282295" indent="-252023">
              <a:spcBef>
                <a:spcPct val="30000"/>
              </a:spcBef>
              <a:defRPr>
                <a:solidFill>
                  <a:schemeClr val="tx1"/>
                </a:solidFill>
                <a:latin typeface="Arial Narrow" pitchFamily="34" charset="0"/>
                <a:cs typeface="Arial" charset="0"/>
              </a:defRPr>
            </a:lvl5pPr>
            <a:lvl6pPr marL="2789863" indent="-252023" eaLnBrk="0" fontAlgn="base" hangingPunct="0">
              <a:spcBef>
                <a:spcPct val="30000"/>
              </a:spcBef>
              <a:spcAft>
                <a:spcPct val="0"/>
              </a:spcAft>
              <a:defRPr>
                <a:solidFill>
                  <a:schemeClr val="tx1"/>
                </a:solidFill>
                <a:latin typeface="Arial Narrow" pitchFamily="34" charset="0"/>
                <a:cs typeface="Arial" charset="0"/>
              </a:defRPr>
            </a:lvl6pPr>
            <a:lvl7pPr marL="3297430" indent="-252023" eaLnBrk="0" fontAlgn="base" hangingPunct="0">
              <a:spcBef>
                <a:spcPct val="30000"/>
              </a:spcBef>
              <a:spcAft>
                <a:spcPct val="0"/>
              </a:spcAft>
              <a:defRPr>
                <a:solidFill>
                  <a:schemeClr val="tx1"/>
                </a:solidFill>
                <a:latin typeface="Arial Narrow" pitchFamily="34" charset="0"/>
                <a:cs typeface="Arial" charset="0"/>
              </a:defRPr>
            </a:lvl7pPr>
            <a:lvl8pPr marL="3804998" indent="-252023" eaLnBrk="0" fontAlgn="base" hangingPunct="0">
              <a:spcBef>
                <a:spcPct val="30000"/>
              </a:spcBef>
              <a:spcAft>
                <a:spcPct val="0"/>
              </a:spcAft>
              <a:defRPr>
                <a:solidFill>
                  <a:schemeClr val="tx1"/>
                </a:solidFill>
                <a:latin typeface="Arial Narrow" pitchFamily="34" charset="0"/>
                <a:cs typeface="Arial" charset="0"/>
              </a:defRPr>
            </a:lvl8pPr>
            <a:lvl9pPr marL="4312567" indent="-252023" eaLnBrk="0" fontAlgn="base" hangingPunct="0">
              <a:spcBef>
                <a:spcPct val="30000"/>
              </a:spcBef>
              <a:spcAft>
                <a:spcPct val="0"/>
              </a:spcAft>
              <a:defRPr>
                <a:solidFill>
                  <a:schemeClr val="tx1"/>
                </a:solidFill>
                <a:latin typeface="Arial Narrow" pitchFamily="34" charset="0"/>
                <a:cs typeface="Arial" charset="0"/>
              </a:defRPr>
            </a:lvl9pPr>
          </a:lstStyle>
          <a:p>
            <a:pPr>
              <a:spcBef>
                <a:spcPct val="0"/>
              </a:spcBef>
            </a:pPr>
            <a:fld id="{56938ED3-8856-4F3F-A05B-07E500108A89}" type="slidenum">
              <a:rPr lang="de-CH" altLang="de-DE" smtClean="0">
                <a:latin typeface="+mn-lt"/>
              </a:rPr>
              <a:pPr>
                <a:spcBef>
                  <a:spcPct val="0"/>
                </a:spcBef>
              </a:pPr>
              <a:t>5</a:t>
            </a:fld>
            <a:endParaRPr lang="de-CH" altLang="de-DE" dirty="0">
              <a:latin typeface="+mn-lt"/>
            </a:endParaRPr>
          </a:p>
        </p:txBody>
      </p:sp>
      <p:sp>
        <p:nvSpPr>
          <p:cNvPr id="4" name="Notizenplatzhalter 3">
            <a:extLst>
              <a:ext uri="{FF2B5EF4-FFF2-40B4-BE49-F238E27FC236}">
                <a16:creationId xmlns:a16="http://schemas.microsoft.com/office/drawing/2014/main" id="{C2851106-CBA5-BCCD-640A-9BF786EC13A4}"/>
              </a:ext>
            </a:extLst>
          </p:cNvPr>
          <p:cNvSpPr>
            <a:spLocks noGrp="1"/>
          </p:cNvSpPr>
          <p:nvPr>
            <p:ph type="body" sz="quarter" idx="3"/>
          </p:nvPr>
        </p:nvSpPr>
        <p:spPr/>
        <p:txBody>
          <a:bodyPr/>
          <a:lstStyle/>
          <a:p>
            <a:r>
              <a:rPr lang="de-CH" sz="1000" b="1" u="sng" dirty="0">
                <a:latin typeface="Arial" panose="020B0604020202020204" pitchFamily="34" charset="0"/>
                <a:cs typeface="Arial" panose="020B0604020202020204" pitchFamily="34" charset="0"/>
              </a:rPr>
              <a:t>Bildungssystematik</a:t>
            </a:r>
          </a:p>
          <a:p>
            <a:endParaRPr lang="de-CH" sz="1000" b="1" u="sng" dirty="0">
              <a:latin typeface="Arial" panose="020B0604020202020204" pitchFamily="34" charset="0"/>
              <a:cs typeface="Arial" panose="020B0604020202020204" pitchFamily="34" charset="0"/>
            </a:endParaRPr>
          </a:p>
          <a:p>
            <a:r>
              <a:rPr lang="de-CH" sz="1000" dirty="0">
                <a:latin typeface="Arial" panose="020B0604020202020204" pitchFamily="34" charset="0"/>
                <a:cs typeface="Arial" panose="020B0604020202020204" pitchFamily="34" charset="0"/>
              </a:rPr>
              <a:t>Unser Schulsystem ist geprägt durch eine sehr hohe Durchlässigkeit. Es sind zahlreiche Wechsel möglich. Das Schulsystem trägt demnach auf jeder Stufe den Entwicklungen der Kinder Rechnung. </a:t>
            </a:r>
          </a:p>
          <a:p>
            <a:endParaRPr lang="de-CH"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6404" eaLnBrk="0" fontAlgn="base" hangingPunct="0">
              <a:lnSpc>
                <a:spcPts val="1244"/>
              </a:lnSpc>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Übertrittsmöglichkeiten</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Das Übertrittsverfahren I regelt den Übertritt von der Primarstufe in die Sekundarstufe I. Er erfolgt am Ende der 6. Primarklasse bzw. am Ende der 6. Kleinklasse für besondere Förderung (ehemals Kleinklassen B und C).</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Sekundarstufe I hat vier Schularten: </a:t>
            </a:r>
          </a:p>
          <a:p>
            <a:pPr marL="651629" lvl="1"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Langzeitgymnasium (kantonale Schule, wird in Zug und Menzingen geführt) </a:t>
            </a:r>
          </a:p>
          <a:p>
            <a:pPr marL="651629" lvl="1"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Sekundarschule (gemeindliche Schule)</a:t>
            </a:r>
          </a:p>
          <a:p>
            <a:pPr marL="651629" lvl="1"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Realschule (gemeindliche Schule)</a:t>
            </a:r>
          </a:p>
          <a:p>
            <a:pPr marL="651629" lvl="1"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Werkschule (gemeindliche Schule)</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Von der 6. Primarklasse erfolgt der Übertritt entweder ins Langzeitgymnasium, in die Sekundarschule oder in die Realschule. Die Zuweisung gilt nur für 1 Jahr. </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Übertritte in die Werkschule sind nur unter bestimmten Voraussetzungen möglich.</a:t>
            </a:r>
          </a:p>
          <a:p>
            <a:pPr defTabSz="946404" eaLnBrk="0" fontAlgn="base" hangingPunct="0">
              <a:lnSpc>
                <a:spcPts val="1244"/>
              </a:lnSpc>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In der Kleinklasse für besondere Förderung sind u.a.  Schülerinnen und Schüler mit überdauernden Lernzielanpassungen (</a:t>
            </a:r>
            <a:r>
              <a:rPr lang="de-CH" sz="1000" b="1" u="sng" dirty="0" err="1">
                <a:solidFill>
                  <a:srgbClr val="000000"/>
                </a:solidFill>
                <a:latin typeface="Arial" panose="020B0604020202020204" pitchFamily="34" charset="0"/>
                <a:cs typeface="Arial" panose="020B0604020202020204" pitchFamily="34" charset="0"/>
              </a:rPr>
              <a:t>üLZA</a:t>
            </a:r>
            <a:r>
              <a:rPr lang="de-CH" sz="1000" b="1" u="sng" dirty="0">
                <a:solidFill>
                  <a:srgbClr val="000000"/>
                </a:solidFill>
                <a:latin typeface="Arial" panose="020B0604020202020204" pitchFamily="34" charset="0"/>
                <a:cs typeface="Arial" panose="020B0604020202020204" pitchFamily="34" charset="0"/>
              </a:rPr>
              <a:t>) aufgrund einer Lernbehinderung</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Die Kleinklasse für besondere Förderung ist eine Klasse u.a. für Schülerinnen und Schüler mit einer Lernbehinderung. Diese Kleinklassen werden in einigen wenigen Gemeinden geführt. In den meisten Gemeinden werden die Schülerinnen und Schüler mit einer Lernbehinderung in der Regelklasse integriert. </a:t>
            </a:r>
          </a:p>
          <a:p>
            <a:pPr marL="177717" indent="-177717" defTabSz="946404" eaLnBrk="0" fontAlgn="base" hangingPunct="0">
              <a:lnSpc>
                <a:spcPts val="1244"/>
              </a:lnSpc>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Schülerinnen und Schüler mit überdauernden Lernzielanpassungen aufgrund einer Lernbehinderung, sei es aus Kleinklassen oder solche, die in der Regelklasse integriert sind, werden in der Regel der Werkschule zugewiesen. Im Ausnahmefall kann eine Zuweisung in die Realschule erfolgen. In solchen Fällen ist der Rektor der Gemeinde beizuziehen.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6</a:t>
            </a:fld>
            <a:endParaRPr lang="de-DE"/>
          </a:p>
        </p:txBody>
      </p:sp>
    </p:spTree>
    <p:extLst>
      <p:ext uri="{BB962C8B-B14F-4D97-AF65-F5344CB8AC3E}">
        <p14:creationId xmlns:p14="http://schemas.microsoft.com/office/powerpoint/2010/main" val="1090538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81012" y="4925408"/>
            <a:ext cx="6249987" cy="4029878"/>
          </a:xfrm>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Werkschule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Die Werkschule vertieft und erweitert die Grundausbildung und fördert die praktischen Anlagen.  Die Schülerinnen und Schüler werden durch schulische Heilpädagogen individuell begleitet.</a:t>
            </a:r>
          </a:p>
          <a:p>
            <a:pPr marL="0" lvl="1" defTabSz="946404" eaLnBrk="0" fontAlgn="base" hangingPunct="0">
              <a:lnSpc>
                <a:spcPts val="1288"/>
              </a:lnSpc>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Lernbehinderte Schülerinnen und Schüler in der </a:t>
            </a:r>
            <a:r>
              <a:rPr lang="de-DE" sz="1000" dirty="0" err="1">
                <a:solidFill>
                  <a:srgbClr val="000000"/>
                </a:solidFill>
                <a:latin typeface="Arial" panose="020B0604020202020204" pitchFamily="34" charset="0"/>
                <a:cs typeface="Arial" panose="020B0604020202020204" pitchFamily="34" charset="0"/>
              </a:rPr>
              <a:t>KKbF</a:t>
            </a:r>
            <a:r>
              <a:rPr lang="de-DE" sz="1000" dirty="0">
                <a:solidFill>
                  <a:srgbClr val="000000"/>
                </a:solidFill>
                <a:latin typeface="Arial" panose="020B0604020202020204" pitchFamily="34" charset="0"/>
                <a:cs typeface="Arial" panose="020B0604020202020204" pitchFamily="34" charset="0"/>
              </a:rPr>
              <a:t> oder integriert in die Regelklasse werden in der Regel der Werkschule zugewiesen. Bei Schülerinnen und Schülern der Regelklasse ohne Lernbehinderung entscheidet die Rektorin, der Rektor über eine Zuweisung in die Werkschule. Er entscheidet auf Antrag des Schulpsychologischen Dienstes in Zusammenarbeit mit den Eltern und der Lehrperson.</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Realschule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Die Realschule vertieft die Lerninhalte der Primarschule und erweitert diese. Sie bereitet auf eine Berufslehre vor. Sie geht betont von den Erfahrungen der Schülerinnen und Schüler aus. Bei der Behandlung theoretischer oder wissenschaftlicher Probleme im Unterricht stellt sie immer wieder den engen Bezug zu Alltagssituationen her.</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Sekundarschule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Die Sekundarschule bereitet die Schülerinnen und Schüler auf eine Berufslehre oder auf eine weitere schulische Ausbildung (bspw. kantonale Mittelschulen) vor. Sie verlangt bewegliches Denken, selbstständiges Arbeiten und ein gutes Abstraktionsvermögen.</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Gymnasium</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Das Gymnasium Unterstufe richtet sich an leistungsstarke Schülerinnen und Schüler, welche in allen schulischen Begabungs- und Fähigkeitsbereichen überdurchschnittlichen Anforderungen genügen (Orientierungswert 5.2: 2. Sem. 5. Klasse und 1. Sem. 6. Klasse). Das Langzeitgymnasium bereitet auf die Hochschulreife bzw. die Studierfähigkeit vor. Es bietet keine spezifische Vorbereitung für die Berufswahl.</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Beispielhafte Anforderungen der einzelnen Schularten sind den Folien zu entnehmen.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7</a:t>
            </a:fld>
            <a:endParaRPr lang="de-DE"/>
          </a:p>
        </p:txBody>
      </p:sp>
    </p:spTree>
    <p:extLst>
      <p:ext uri="{BB962C8B-B14F-4D97-AF65-F5344CB8AC3E}">
        <p14:creationId xmlns:p14="http://schemas.microsoft.com/office/powerpoint/2010/main" val="2299620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7" y="4925408"/>
            <a:ext cx="6008053" cy="4029878"/>
          </a:xfrm>
        </p:spPr>
        <p:txBody>
          <a:bodyPr/>
          <a:lstStyle/>
          <a:p>
            <a:pPr defTabSz="946404" eaLnBrk="0" fontAlgn="base" hangingPunct="0">
              <a:spcBef>
                <a:spcPct val="30000"/>
              </a:spcBef>
              <a:spcAft>
                <a:spcPct val="0"/>
              </a:spcAft>
              <a:defRPr/>
            </a:pPr>
            <a:r>
              <a:rPr lang="de-CH" sz="1000" b="1" u="sng" dirty="0">
                <a:solidFill>
                  <a:srgbClr val="000000"/>
                </a:solidFill>
                <a:latin typeface="Arial" panose="020B0604020202020204" pitchFamily="34" charset="0"/>
                <a:cs typeface="Arial" panose="020B0604020202020204" pitchFamily="34" charset="0"/>
              </a:rPr>
              <a:t>Gesamtbeurteilung</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Der Zuweisungsentscheid basiert auf einer </a:t>
            </a:r>
            <a:r>
              <a:rPr lang="de-CH" sz="1000" b="1" dirty="0">
                <a:solidFill>
                  <a:srgbClr val="000000"/>
                </a:solidFill>
                <a:latin typeface="Arial" panose="020B0604020202020204" pitchFamily="34" charset="0"/>
                <a:cs typeface="Arial" panose="020B0604020202020204" pitchFamily="34" charset="0"/>
              </a:rPr>
              <a:t>Gesamtbeurteilung</a:t>
            </a:r>
            <a:r>
              <a:rPr lang="de-CH" sz="1000" dirty="0">
                <a:solidFill>
                  <a:srgbClr val="000000"/>
                </a:solidFill>
                <a:latin typeface="Arial" panose="020B0604020202020204" pitchFamily="34" charset="0"/>
                <a:cs typeface="Arial" panose="020B0604020202020204" pitchFamily="34" charset="0"/>
              </a:rPr>
              <a:t>. Es spielen sowohl die fachlichen Leistungen (inkl. methodische Kompetenzen) als auch die Leistungen im Bereich der überfachlichen Kompetenzen (personale und soziale Kompetenzen) eine Rolle. Ebenfalls berücksichtigt werden der Entwicklungsverlauf in der 5. Klasse und im 1. Sem. der 6. Klasse sowie die Neigungen und Interessen der Schülerin, des Schülers.</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Für die Beurteilung der übertrittsrelevanten Fächer Mathematik, Deutsch, «Natur, Mensch, Gesellschaft» dienen das Zeugnis des 2. Sem. 5. Klasse sowie das Zeugnis des 1. Sem. 6. Klasse.</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Beim Orientierungswert handelt es sich nicht um einen fixen Notendurchschnitt, welcher für die Zuweisung an eine Mittelschule gefordert ist, sondern um einen Notenwert, an welchem sich die zuweisenden Lehrpersonen orientieren. D. h., dass in der ganzheitlichen Betrachtung der Leistungen und der mutmasslichen Entwicklung der Schülerin/des Schülers der Notenwert gut begründet «übersteuert» werden kann. Hat eine Primarschülerin bzw. ein Primarschüler eine Durchschnittsnote von 5.17 so bedeutet das nicht zwingend, dass sie bzw. er nicht dem Langzeitgymnasium zugewiesen werden kann. Gleichermassen bedeutet eine Durchschnittsnote von 5.25 nicht zwingend eine Zuweisung ans Langzeitgymnasium. Massgeblich bleibt die Gesamtbetrachtung. Das erwartete Leistungsniveau wird mit der Nennung des Orientierungswerts aber expliziert.</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Der Orientierungswert berechnet sich aus dem Durchschnitt der drei Zeugnisnoten in Deutsch, Mathematik sowie «Natur, Mensch, Gesellschaft» des 2. Sem. der 5. Klasse sowie des 1. Sem. der 6. Klasse. Die einzig möglichen Durchschnittswerte aus diesen beiden Semestern zwischen 5.0 und 5.5 sind demnach 5.08, 5.17, 5.25, 5.33 und 5.42.</a:t>
            </a:r>
          </a:p>
          <a:p>
            <a:pPr marL="183878" indent="-183878" defTabSz="946404" eaLnBrk="0" fontAlgn="base" hangingPunct="0">
              <a:spcBef>
                <a:spcPct val="30000"/>
              </a:spcBef>
              <a:spcAft>
                <a:spcPct val="0"/>
              </a:spcAft>
              <a:buFont typeface="Arial" pitchFamily="34" charset="0"/>
              <a:buChar char="•"/>
              <a:defRPr/>
            </a:pPr>
            <a:r>
              <a:rPr lang="de-CH" sz="1000" dirty="0">
                <a:solidFill>
                  <a:srgbClr val="000000"/>
                </a:solidFill>
                <a:latin typeface="Arial" panose="020B0604020202020204" pitchFamily="34" charset="0"/>
                <a:cs typeface="Arial" panose="020B0604020202020204" pitchFamily="34" charset="0"/>
              </a:rPr>
              <a:t>Zusätzlich werden die Zeugnisnoten von der 5. Klasse im 2. Semester und von der </a:t>
            </a:r>
            <a:br>
              <a:rPr lang="de-CH" sz="1000" dirty="0">
                <a:solidFill>
                  <a:srgbClr val="000000"/>
                </a:solidFill>
                <a:latin typeface="Arial" panose="020B0604020202020204" pitchFamily="34" charset="0"/>
                <a:cs typeface="Arial" panose="020B0604020202020204" pitchFamily="34" charset="0"/>
              </a:rPr>
            </a:br>
            <a:r>
              <a:rPr lang="de-CH" sz="1000" dirty="0">
                <a:solidFill>
                  <a:srgbClr val="000000"/>
                </a:solidFill>
                <a:latin typeface="Arial" panose="020B0604020202020204" pitchFamily="34" charset="0"/>
                <a:cs typeface="Arial" panose="020B0604020202020204" pitchFamily="34" charset="0"/>
              </a:rPr>
              <a:t>6. Klasse im 1. Semester bei Eintritt in das Langzeitgymnasium erhoben. </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8</a:t>
            </a:fld>
            <a:endParaRPr lang="de-DE"/>
          </a:p>
        </p:txBody>
      </p:sp>
    </p:spTree>
    <p:extLst>
      <p:ext uri="{BB962C8B-B14F-4D97-AF65-F5344CB8AC3E}">
        <p14:creationId xmlns:p14="http://schemas.microsoft.com/office/powerpoint/2010/main" val="1485271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10248" y="4925408"/>
            <a:ext cx="5681980" cy="4936950"/>
          </a:xfrm>
        </p:spPr>
        <p:txBody>
          <a:bodyPr/>
          <a:lstStyle/>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Alle Kompetenzen</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Bei der Gesamtbeurteilung werden alle Kompetenzen mit einbezogen.</a:t>
            </a:r>
          </a:p>
          <a:p>
            <a:pPr defTabSz="946404" eaLnBrk="0" fontAlgn="base" hangingPunct="0">
              <a:spcBef>
                <a:spcPct val="30000"/>
              </a:spcBef>
              <a:spcAft>
                <a:spcPct val="0"/>
              </a:spcAft>
              <a:defRPr/>
            </a:pPr>
            <a:endParaRPr lang="de-DE" sz="1000" dirty="0">
              <a:solidFill>
                <a:srgbClr val="000000"/>
              </a:solidFill>
              <a:latin typeface="Arial" panose="020B0604020202020204" pitchFamily="34" charset="0"/>
              <a:cs typeface="Arial" panose="020B0604020202020204" pitchFamily="34" charset="0"/>
            </a:endParaRP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Kein Orientierungswert für die Zuweisung in die Werk-, Real- und Sekundarschule</a:t>
            </a:r>
          </a:p>
          <a:p>
            <a:pPr defTabSz="946404" eaLnBrk="0" fontAlgn="base" hangingPunct="0">
              <a:spcBef>
                <a:spcPct val="30000"/>
              </a:spcBef>
              <a:spcAft>
                <a:spcPct val="0"/>
              </a:spcAft>
              <a:defRPr/>
            </a:pPr>
            <a:r>
              <a:rPr lang="de-DE" sz="1000" dirty="0">
                <a:solidFill>
                  <a:srgbClr val="000000"/>
                </a:solidFill>
                <a:latin typeface="Arial" panose="020B0604020202020204" pitchFamily="34" charset="0"/>
                <a:cs typeface="Arial" panose="020B0604020202020204" pitchFamily="34" charset="0"/>
              </a:rPr>
              <a:t>Es gibt keine Orientierungswerte, was die Zeugnisnoten in Deutsch, Mathematik und </a:t>
            </a:r>
            <a:r>
              <a:rPr lang="de-CH" sz="1000" dirty="0">
                <a:solidFill>
                  <a:srgbClr val="000000"/>
                </a:solidFill>
                <a:latin typeface="Arial" panose="020B0604020202020204" pitchFamily="34" charset="0"/>
                <a:cs typeface="Arial" panose="020B0604020202020204" pitchFamily="34" charset="0"/>
              </a:rPr>
              <a:t>«Natur, Mensch, Gesellschaft»</a:t>
            </a:r>
            <a:r>
              <a:rPr lang="de-DE" sz="1000" dirty="0">
                <a:solidFill>
                  <a:srgbClr val="000000"/>
                </a:solidFill>
                <a:latin typeface="Arial" panose="020B0604020202020204" pitchFamily="34" charset="0"/>
                <a:cs typeface="Arial" panose="020B0604020202020204" pitchFamily="34" charset="0"/>
              </a:rPr>
              <a:t> in den beiden Semestern (2. Sem. 5 Kl. und 1. Sem. 6. Kl.) anbelangt für die Zuweisung in die Schularten Werkschule, Realschule und Sekundarschule. Das Leistungsniveau in den fachlichen Kompetenzen (inkl. methodische Kompetenzen) ist </a:t>
            </a:r>
            <a:r>
              <a:rPr lang="de-DE" sz="1000" dirty="0" err="1">
                <a:solidFill>
                  <a:srgbClr val="000000"/>
                </a:solidFill>
                <a:latin typeface="Arial" panose="020B0604020202020204" pitchFamily="34" charset="0"/>
                <a:cs typeface="Arial" panose="020B0604020202020204" pitchFamily="34" charset="0"/>
              </a:rPr>
              <a:t>folgendermassen</a:t>
            </a:r>
            <a:r>
              <a:rPr lang="de-DE" sz="1000" dirty="0">
                <a:solidFill>
                  <a:srgbClr val="000000"/>
                </a:solidFill>
                <a:latin typeface="Arial" panose="020B0604020202020204" pitchFamily="34" charset="0"/>
                <a:cs typeface="Arial" panose="020B0604020202020204" pitchFamily="34" charset="0"/>
              </a:rPr>
              <a:t> beschrieben: </a:t>
            </a:r>
            <a:br>
              <a:rPr lang="de-DE" sz="1000" dirty="0">
                <a:solidFill>
                  <a:srgbClr val="000000"/>
                </a:solidFill>
                <a:latin typeface="Arial" panose="020B0604020202020204" pitchFamily="34" charset="0"/>
                <a:cs typeface="Arial" panose="020B0604020202020204" pitchFamily="34" charset="0"/>
              </a:rPr>
            </a:br>
            <a:r>
              <a:rPr lang="de-DE" sz="1000" dirty="0">
                <a:solidFill>
                  <a:srgbClr val="000000"/>
                </a:solidFill>
                <a:latin typeface="Arial" panose="020B0604020202020204" pitchFamily="34" charset="0"/>
                <a:cs typeface="Arial" panose="020B0604020202020204" pitchFamily="34" charset="0"/>
              </a:rPr>
              <a:t>Für eine Zuweisung in die Sekundarschule ist ein gutes Leistungsniveau, für eine Zuweisung in die Realschule ein genügendes Leistungsniveau gefordert.</a:t>
            </a:r>
          </a:p>
          <a:p>
            <a:pPr defTabSz="946404" eaLnBrk="0" fontAlgn="base" hangingPunct="0">
              <a:spcBef>
                <a:spcPct val="30000"/>
              </a:spcBef>
              <a:spcAft>
                <a:spcPct val="0"/>
              </a:spcAft>
              <a:defRPr/>
            </a:pPr>
            <a:r>
              <a:rPr lang="de-DE" sz="1000" b="1" u="sng" dirty="0">
                <a:solidFill>
                  <a:srgbClr val="000000"/>
                </a:solidFill>
                <a:latin typeface="Arial" panose="020B0604020202020204" pitchFamily="34" charset="0"/>
                <a:cs typeface="Arial" panose="020B0604020202020204" pitchFamily="34" charset="0"/>
              </a:rPr>
              <a:t>Bedeutung der Leistungsentwicklung</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Weisen zwei Schülerinnen und Schüler eine Durchschnittsnote in Deutsch, Mathematik und </a:t>
            </a:r>
            <a:r>
              <a:rPr lang="de-CH" sz="1000" dirty="0">
                <a:solidFill>
                  <a:srgbClr val="000000"/>
                </a:solidFill>
                <a:latin typeface="Arial" panose="020B0604020202020204" pitchFamily="34" charset="0"/>
                <a:cs typeface="Arial" panose="020B0604020202020204" pitchFamily="34" charset="0"/>
              </a:rPr>
              <a:t>«Natur, Mensch, Gesellschaft» </a:t>
            </a:r>
            <a:r>
              <a:rPr lang="de-DE" sz="1000" dirty="0">
                <a:solidFill>
                  <a:srgbClr val="000000"/>
                </a:solidFill>
                <a:latin typeface="Arial" panose="020B0604020202020204" pitchFamily="34" charset="0"/>
                <a:cs typeface="Arial" panose="020B0604020202020204" pitchFamily="34" charset="0"/>
              </a:rPr>
              <a:t>in den beiden relevanten Semestern von 4.58 aus, könnte dies zwei unterschiedliche Zuweisungen zur Folge haben. Die Beurteilung der fachlichen Kompetenzen im Zeugnis muss differenziert und im Kontext betrachtet werden. Im ersten Fall ist ein starker Leistungsabfall erkennbar. Eine solche Leistungsentwicklung spricht gegen eine Zuweisung in die höhere Schulart, in diesem Falle insofern nicht für eine Zuweisung in die Sekundarschule. In der 6. Klasse zeigt die Schülerin, der Schüler ein Leistungsniveau, das der Realschule entspricht. </a:t>
            </a:r>
          </a:p>
          <a:p>
            <a:pPr marL="183878" indent="-183878" defTabSz="946404" eaLnBrk="0" fontAlgn="base" hangingPunct="0">
              <a:spcBef>
                <a:spcPct val="30000"/>
              </a:spcBef>
              <a:spcAft>
                <a:spcPct val="0"/>
              </a:spcAft>
              <a:buFont typeface="Arial" pitchFamily="34" charset="0"/>
              <a:buChar char="•"/>
              <a:defRPr/>
            </a:pPr>
            <a:r>
              <a:rPr lang="de-DE" sz="1000" dirty="0">
                <a:solidFill>
                  <a:srgbClr val="000000"/>
                </a:solidFill>
                <a:latin typeface="Arial" panose="020B0604020202020204" pitchFamily="34" charset="0"/>
                <a:cs typeface="Arial" panose="020B0604020202020204" pitchFamily="34" charset="0"/>
              </a:rPr>
              <a:t>Im zweiten Fall ist eine starke Leistungssteigerung ersichtlich. Diese wird auf die </a:t>
            </a:r>
            <a:r>
              <a:rPr lang="de-DE" sz="1000" dirty="0" err="1">
                <a:solidFill>
                  <a:srgbClr val="000000"/>
                </a:solidFill>
                <a:latin typeface="Arial" panose="020B0604020202020204" pitchFamily="34" charset="0"/>
                <a:cs typeface="Arial" panose="020B0604020202020204" pitchFamily="34" charset="0"/>
              </a:rPr>
              <a:t>mutmasslich</a:t>
            </a:r>
            <a:r>
              <a:rPr lang="de-DE" sz="1000" dirty="0">
                <a:solidFill>
                  <a:srgbClr val="000000"/>
                </a:solidFill>
                <a:latin typeface="Arial" panose="020B0604020202020204" pitchFamily="34" charset="0"/>
                <a:cs typeface="Arial" panose="020B0604020202020204" pitchFamily="34" charset="0"/>
              </a:rPr>
              <a:t> zukünftige Entwicklung positiv übertragen. Aus diesem Grunde kann davon ausgegangen werden, dass die Schülerin, der Schüler die Anforderungen der Sekundarschule erfüllen wird. Daher spricht diese Entwicklung eher für eine Zuweisung in die Sekundarschule.</a:t>
            </a:r>
          </a:p>
          <a:p>
            <a:endParaRPr lang="de-CH" dirty="0"/>
          </a:p>
        </p:txBody>
      </p:sp>
      <p:sp>
        <p:nvSpPr>
          <p:cNvPr id="4" name="Foliennummernplatzhalter 3"/>
          <p:cNvSpPr>
            <a:spLocks noGrp="1"/>
          </p:cNvSpPr>
          <p:nvPr>
            <p:ph type="sldNum" sz="quarter" idx="5"/>
          </p:nvPr>
        </p:nvSpPr>
        <p:spPr/>
        <p:txBody>
          <a:bodyPr/>
          <a:lstStyle/>
          <a:p>
            <a:fld id="{C4D60952-A512-1943-A401-5FE9B2C4D64F}" type="slidenum">
              <a:rPr lang="de-DE" smtClean="0"/>
              <a:t>9</a:t>
            </a:fld>
            <a:endParaRPr lang="de-DE" dirty="0"/>
          </a:p>
        </p:txBody>
      </p:sp>
    </p:spTree>
    <p:extLst>
      <p:ext uri="{BB962C8B-B14F-4D97-AF65-F5344CB8AC3E}">
        <p14:creationId xmlns:p14="http://schemas.microsoft.com/office/powerpoint/2010/main" val="61252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folie">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6673D843-B49F-2D4F-31AB-00746F2710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917" y="132078"/>
            <a:ext cx="4088942" cy="1712597"/>
          </a:xfrm>
          <a:prstGeom prst="rect">
            <a:avLst/>
          </a:prstGeom>
        </p:spPr>
      </p:pic>
      <p:sp>
        <p:nvSpPr>
          <p:cNvPr id="8" name="Rechteck 7">
            <a:extLst>
              <a:ext uri="{FF2B5EF4-FFF2-40B4-BE49-F238E27FC236}">
                <a16:creationId xmlns:a16="http://schemas.microsoft.com/office/drawing/2014/main" id="{E62FE61D-1B58-1E0D-FD88-92CF1FA26F7B}"/>
              </a:ext>
            </a:extLst>
          </p:cNvPr>
          <p:cNvSpPr/>
          <p:nvPr userDrawn="1"/>
        </p:nvSpPr>
        <p:spPr>
          <a:xfrm>
            <a:off x="6216650" y="2425065"/>
            <a:ext cx="5975349" cy="2038350"/>
          </a:xfrm>
          <a:prstGeom prst="rect">
            <a:avLst/>
          </a:prstGeom>
          <a:solidFill>
            <a:srgbClr val="006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9" name="Textplatzhalter 16">
            <a:extLst>
              <a:ext uri="{FF2B5EF4-FFF2-40B4-BE49-F238E27FC236}">
                <a16:creationId xmlns:a16="http://schemas.microsoft.com/office/drawing/2014/main" id="{40791D6D-D080-3D3D-2395-39D0F6A36289}"/>
              </a:ext>
            </a:extLst>
          </p:cNvPr>
          <p:cNvSpPr>
            <a:spLocks noGrp="1"/>
          </p:cNvSpPr>
          <p:nvPr>
            <p:ph type="body" sz="quarter" idx="13" hasCustomPrompt="1"/>
          </p:nvPr>
        </p:nvSpPr>
        <p:spPr>
          <a:xfrm>
            <a:off x="1682115" y="2425065"/>
            <a:ext cx="4413600" cy="1296000"/>
          </a:xfrm>
          <a:prstGeom prst="rect">
            <a:avLst/>
          </a:prstGeom>
        </p:spPr>
        <p:txBody>
          <a:bodyPr lIns="0" tIns="0" rIns="0" bIns="0"/>
          <a:lstStyle>
            <a:lvl1pPr marL="0" indent="0">
              <a:lnSpc>
                <a:spcPct val="100000"/>
              </a:lnSpc>
              <a:spcBef>
                <a:spcPts val="0"/>
              </a:spcBef>
              <a:buNone/>
              <a:defRPr sz="4000" b="1">
                <a:solidFill>
                  <a:schemeClr val="tx1"/>
                </a:solidFill>
              </a:defRPr>
            </a:lvl1pPr>
          </a:lstStyle>
          <a:p>
            <a:pPr lvl="0"/>
            <a:r>
              <a:rPr lang="de-DE" dirty="0"/>
              <a:t>Titel: Arial </a:t>
            </a:r>
            <a:r>
              <a:rPr lang="de-DE" dirty="0" err="1"/>
              <a:t>Bold</a:t>
            </a:r>
            <a:r>
              <a:rPr lang="de-DE" dirty="0"/>
              <a:t> 40 </a:t>
            </a:r>
            <a:r>
              <a:rPr lang="de-DE" dirty="0" err="1"/>
              <a:t>pt</a:t>
            </a:r>
            <a:endParaRPr lang="de-DE" dirty="0"/>
          </a:p>
          <a:p>
            <a:pPr lvl="0"/>
            <a:endParaRPr lang="de-DE" dirty="0"/>
          </a:p>
          <a:p>
            <a:pPr lvl="0"/>
            <a:endParaRPr lang="de-DE" dirty="0"/>
          </a:p>
          <a:p>
            <a:pPr lvl="0"/>
            <a:endParaRPr lang="de-DE" dirty="0"/>
          </a:p>
        </p:txBody>
      </p:sp>
      <p:sp>
        <p:nvSpPr>
          <p:cNvPr id="10" name="Textplatzhalter 16">
            <a:extLst>
              <a:ext uri="{FF2B5EF4-FFF2-40B4-BE49-F238E27FC236}">
                <a16:creationId xmlns:a16="http://schemas.microsoft.com/office/drawing/2014/main" id="{120619DC-A724-E5C5-6467-C40C41A6313C}"/>
              </a:ext>
            </a:extLst>
          </p:cNvPr>
          <p:cNvSpPr>
            <a:spLocks noGrp="1"/>
          </p:cNvSpPr>
          <p:nvPr>
            <p:ph type="body" sz="quarter" idx="14" hasCustomPrompt="1"/>
          </p:nvPr>
        </p:nvSpPr>
        <p:spPr>
          <a:xfrm>
            <a:off x="1682114" y="3740593"/>
            <a:ext cx="4413600" cy="720000"/>
          </a:xfrm>
          <a:prstGeom prst="rect">
            <a:avLst/>
          </a:prstGeom>
        </p:spPr>
        <p:txBody>
          <a:bodyPr lIns="0" tIns="0" rIns="0" bIns="0" anchor="b"/>
          <a:lstStyle>
            <a:lvl1pPr marL="0" indent="0">
              <a:lnSpc>
                <a:spcPct val="100000"/>
              </a:lnSpc>
              <a:spcBef>
                <a:spcPts val="0"/>
              </a:spcBef>
              <a:buNone/>
              <a:defRPr sz="1800" b="0">
                <a:solidFill>
                  <a:schemeClr val="tx1"/>
                </a:solidFill>
              </a:defRPr>
            </a:lvl1pPr>
          </a:lstStyle>
          <a:p>
            <a:pPr lvl="0"/>
            <a:r>
              <a:rPr lang="de-CH" dirty="0"/>
              <a:t>Datum: Arial Regular 18 </a:t>
            </a:r>
            <a:r>
              <a:rPr lang="de-CH" dirty="0" err="1"/>
              <a:t>pt</a:t>
            </a:r>
            <a:br>
              <a:rPr lang="de-DE" dirty="0"/>
            </a:br>
            <a:r>
              <a:rPr lang="de-DE" dirty="0"/>
              <a:t>Autor: Vorname, Name, Funktion</a:t>
            </a:r>
            <a:endParaRPr lang="de-CH" dirty="0"/>
          </a:p>
        </p:txBody>
      </p:sp>
    </p:spTree>
    <p:extLst>
      <p:ext uri="{BB962C8B-B14F-4D97-AF65-F5344CB8AC3E}">
        <p14:creationId xmlns:p14="http://schemas.microsoft.com/office/powerpoint/2010/main" val="13198216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lie mit Medien">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F05272B-EC65-5BF9-0082-FE48643B4472}"/>
              </a:ext>
            </a:extLst>
          </p:cNvPr>
          <p:cNvSpPr>
            <a:spLocks noGrp="1"/>
          </p:cNvSpPr>
          <p:nvPr>
            <p:ph idx="1"/>
          </p:nvPr>
        </p:nvSpPr>
        <p:spPr>
          <a:xfrm>
            <a:off x="3481388" y="2085974"/>
            <a:ext cx="7996237" cy="3892549"/>
          </a:xfrm>
        </p:spPr>
        <p:txBody>
          <a:bodyPr/>
          <a:lstStyle>
            <a:lvl1pPr>
              <a:lnSpc>
                <a:spcPct val="100000"/>
              </a:lnSpc>
              <a:spcBef>
                <a:spcPts val="0"/>
              </a:spcBef>
              <a:spcAft>
                <a:spcPts val="600"/>
              </a:spcAft>
              <a:defRPr sz="3200">
                <a:solidFill>
                  <a:schemeClr val="tx1"/>
                </a:solidFill>
              </a:defRPr>
            </a:lvl1pPr>
            <a:lvl2pPr>
              <a:lnSpc>
                <a:spcPct val="100000"/>
              </a:lnSpc>
              <a:spcBef>
                <a:spcPts val="0"/>
              </a:spcBef>
              <a:spcAft>
                <a:spcPts val="600"/>
              </a:spcAft>
              <a:defRPr sz="2800">
                <a:solidFill>
                  <a:schemeClr val="tx1"/>
                </a:solidFill>
              </a:defRPr>
            </a:lvl2pPr>
            <a:lvl3pPr>
              <a:lnSpc>
                <a:spcPct val="100000"/>
              </a:lnSpc>
              <a:spcBef>
                <a:spcPts val="0"/>
              </a:spcBef>
              <a:spcAft>
                <a:spcPts val="600"/>
              </a:spcAft>
              <a:defRPr sz="2400">
                <a:solidFill>
                  <a:schemeClr val="tx1"/>
                </a:solidFill>
              </a:defRPr>
            </a:lvl3pPr>
            <a:lvl4pPr>
              <a:lnSpc>
                <a:spcPct val="100000"/>
              </a:lnSpc>
              <a:spcBef>
                <a:spcPts val="0"/>
              </a:spcBef>
              <a:spcAft>
                <a:spcPts val="600"/>
              </a:spcAft>
              <a:defRPr sz="2000">
                <a:solidFill>
                  <a:schemeClr val="tx1"/>
                </a:solidFill>
              </a:defRPr>
            </a:lvl4pPr>
            <a:lvl5pPr>
              <a:lnSpc>
                <a:spcPct val="100000"/>
              </a:lnSpc>
              <a:spcBef>
                <a:spcPts val="0"/>
              </a:spcBef>
              <a:spcAft>
                <a:spcPts val="600"/>
              </a:spcAft>
              <a:defRPr sz="2000">
                <a:solidFill>
                  <a:schemeClr val="tx1"/>
                </a:solidFill>
              </a:defRPr>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96AD192-59C6-3B10-CA58-2E338A6486AB}"/>
              </a:ext>
            </a:extLst>
          </p:cNvPr>
          <p:cNvSpPr>
            <a:spLocks noGrp="1"/>
          </p:cNvSpPr>
          <p:nvPr>
            <p:ph type="body" sz="half" idx="2" hasCustomPrompt="1"/>
          </p:nvPr>
        </p:nvSpPr>
        <p:spPr>
          <a:xfrm>
            <a:off x="731838" y="2097088"/>
            <a:ext cx="2503487" cy="3881436"/>
          </a:xfrm>
        </p:spPr>
        <p:txBody>
          <a:bodyPr anchor="b">
            <a:norm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a:t>
            </a:r>
          </a:p>
          <a:p>
            <a:pPr lvl="0"/>
            <a:r>
              <a:rPr lang="de-CH" dirty="0"/>
              <a:t>Regular 12 </a:t>
            </a:r>
            <a:r>
              <a:rPr lang="de-CH" dirty="0" err="1"/>
              <a:t>pt</a:t>
            </a:r>
            <a:endParaRPr lang="de-CH" dirty="0"/>
          </a:p>
        </p:txBody>
      </p:sp>
      <p:sp>
        <p:nvSpPr>
          <p:cNvPr id="2" name="Titel 1">
            <a:extLst>
              <a:ext uri="{FF2B5EF4-FFF2-40B4-BE49-F238E27FC236}">
                <a16:creationId xmlns:a16="http://schemas.microsoft.com/office/drawing/2014/main" id="{85FE578C-9244-A022-171F-5ED2BE4FA11F}"/>
              </a:ext>
            </a:extLst>
          </p:cNvPr>
          <p:cNvSpPr>
            <a:spLocks noGrp="1"/>
          </p:cNvSpPr>
          <p:nvPr>
            <p:ph type="title" hasCustomPrompt="1"/>
          </p:nvPr>
        </p:nvSpPr>
        <p:spPr>
          <a:xfrm>
            <a:off x="750675" y="709386"/>
            <a:ext cx="10746000" cy="540000"/>
          </a:xfr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8" name="Textplatzhalter 9">
            <a:extLst>
              <a:ext uri="{FF2B5EF4-FFF2-40B4-BE49-F238E27FC236}">
                <a16:creationId xmlns:a16="http://schemas.microsoft.com/office/drawing/2014/main" id="{6F729CF9-EAE3-801A-D813-3C5FF19BF3C8}"/>
              </a:ext>
            </a:extLst>
          </p:cNvPr>
          <p:cNvSpPr>
            <a:spLocks noGrp="1"/>
          </p:cNvSpPr>
          <p:nvPr>
            <p:ph type="body" sz="quarter" idx="13" hasCustomPrompt="1"/>
          </p:nvPr>
        </p:nvSpPr>
        <p:spPr>
          <a:xfrm>
            <a:off x="750888" y="1304676"/>
            <a:ext cx="10745787"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677064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lie mit Text und Bi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896AD192-59C6-3B10-CA58-2E338A6486AB}"/>
              </a:ext>
            </a:extLst>
          </p:cNvPr>
          <p:cNvSpPr>
            <a:spLocks noGrp="1"/>
          </p:cNvSpPr>
          <p:nvPr>
            <p:ph type="body" sz="half" idx="2" hasCustomPrompt="1"/>
          </p:nvPr>
        </p:nvSpPr>
        <p:spPr>
          <a:xfrm>
            <a:off x="741256" y="6353214"/>
            <a:ext cx="6618287" cy="241302"/>
          </a:xfrm>
        </p:spPr>
        <p:txBody>
          <a:bodyPr anchor="t">
            <a:no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7608888" y="0"/>
            <a:ext cx="4583111" cy="6858000"/>
          </a:xfrm>
          <a:solidFill>
            <a:srgbClr val="006FB9"/>
          </a:solidFill>
          <a:ln>
            <a:noFill/>
          </a:ln>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12" name="Textplatzhalter 11">
            <a:extLst>
              <a:ext uri="{FF2B5EF4-FFF2-40B4-BE49-F238E27FC236}">
                <a16:creationId xmlns:a16="http://schemas.microsoft.com/office/drawing/2014/main" id="{104E4524-9E96-3FE5-1B60-415789FBA8A9}"/>
              </a:ext>
            </a:extLst>
          </p:cNvPr>
          <p:cNvSpPr>
            <a:spLocks noGrp="1"/>
          </p:cNvSpPr>
          <p:nvPr>
            <p:ph type="body" sz="quarter" idx="14"/>
          </p:nvPr>
        </p:nvSpPr>
        <p:spPr>
          <a:xfrm>
            <a:off x="731838" y="2085976"/>
            <a:ext cx="6618287" cy="331533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itel 1">
            <a:extLst>
              <a:ext uri="{FF2B5EF4-FFF2-40B4-BE49-F238E27FC236}">
                <a16:creationId xmlns:a16="http://schemas.microsoft.com/office/drawing/2014/main" id="{9744F31D-A822-AF86-00E9-87CCA133915E}"/>
              </a:ext>
            </a:extLst>
          </p:cNvPr>
          <p:cNvSpPr>
            <a:spLocks noGrp="1"/>
          </p:cNvSpPr>
          <p:nvPr>
            <p:ph type="title" hasCustomPrompt="1"/>
          </p:nvPr>
        </p:nvSpPr>
        <p:spPr>
          <a:xfrm>
            <a:off x="750675" y="709386"/>
            <a:ext cx="6599450" cy="540000"/>
          </a:xfr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5" name="Textplatzhalter 9">
            <a:extLst>
              <a:ext uri="{FF2B5EF4-FFF2-40B4-BE49-F238E27FC236}">
                <a16:creationId xmlns:a16="http://schemas.microsoft.com/office/drawing/2014/main" id="{D6130994-A72D-A9AB-B373-47C83348453A}"/>
              </a:ext>
            </a:extLst>
          </p:cNvPr>
          <p:cNvSpPr>
            <a:spLocks noGrp="1"/>
          </p:cNvSpPr>
          <p:nvPr>
            <p:ph type="body" sz="quarter" idx="13" hasCustomPrompt="1"/>
          </p:nvPr>
        </p:nvSpPr>
        <p:spPr>
          <a:xfrm>
            <a:off x="750888" y="1304676"/>
            <a:ext cx="6599319"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162114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lie mit Titel und Bild">
    <p:spTree>
      <p:nvGrpSpPr>
        <p:cNvPr id="1" name=""/>
        <p:cNvGrpSpPr/>
        <p:nvPr/>
      </p:nvGrpSpPr>
      <p:grpSpPr>
        <a:xfrm>
          <a:off x="0" y="0"/>
          <a:ext cx="0" cy="0"/>
          <a:chOff x="0" y="0"/>
          <a:chExt cx="0" cy="0"/>
        </a:xfrm>
      </p:grpSpPr>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716756" y="2085975"/>
            <a:ext cx="10779919" cy="3892551"/>
          </a:xfrm>
          <a:solidFill>
            <a:srgbClr val="006FB9"/>
          </a:solidFill>
          <a:ln>
            <a:noFill/>
          </a:ln>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2" name="Titel 1">
            <a:extLst>
              <a:ext uri="{FF2B5EF4-FFF2-40B4-BE49-F238E27FC236}">
                <a16:creationId xmlns:a16="http://schemas.microsoft.com/office/drawing/2014/main" id="{2F18DFD6-2149-F297-23F1-87269AB07765}"/>
              </a:ext>
            </a:extLst>
          </p:cNvPr>
          <p:cNvSpPr>
            <a:spLocks noGrp="1"/>
          </p:cNvSpPr>
          <p:nvPr>
            <p:ph type="title" hasCustomPrompt="1"/>
          </p:nvPr>
        </p:nvSpPr>
        <p:spPr>
          <a:xfrm>
            <a:off x="750675" y="709386"/>
            <a:ext cx="10746000" cy="540000"/>
          </a:xfr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10" name="Textplatzhalter 9">
            <a:extLst>
              <a:ext uri="{FF2B5EF4-FFF2-40B4-BE49-F238E27FC236}">
                <a16:creationId xmlns:a16="http://schemas.microsoft.com/office/drawing/2014/main" id="{4689E75D-C050-9CAA-7959-C2C798356CC9}"/>
              </a:ext>
            </a:extLst>
          </p:cNvPr>
          <p:cNvSpPr>
            <a:spLocks noGrp="1"/>
          </p:cNvSpPr>
          <p:nvPr>
            <p:ph type="body" sz="quarter" idx="13" hasCustomPrompt="1"/>
          </p:nvPr>
        </p:nvSpPr>
        <p:spPr>
          <a:xfrm>
            <a:off x="750888" y="1304676"/>
            <a:ext cx="10745787"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3" name="Textplatzhalter 3">
            <a:extLst>
              <a:ext uri="{FF2B5EF4-FFF2-40B4-BE49-F238E27FC236}">
                <a16:creationId xmlns:a16="http://schemas.microsoft.com/office/drawing/2014/main" id="{4FFA4A0A-250A-C9DE-8535-61CA4FD88F23}"/>
              </a:ext>
            </a:extLst>
          </p:cNvPr>
          <p:cNvSpPr>
            <a:spLocks noGrp="1"/>
          </p:cNvSpPr>
          <p:nvPr>
            <p:ph type="body" sz="half" idx="2" hasCustomPrompt="1"/>
          </p:nvPr>
        </p:nvSpPr>
        <p:spPr>
          <a:xfrm>
            <a:off x="4878388" y="5999267"/>
            <a:ext cx="6618287" cy="275248"/>
          </a:xfrm>
        </p:spPr>
        <p:txBody>
          <a:bodyPr anchor="t">
            <a:norm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Tree>
    <p:extLst>
      <p:ext uri="{BB962C8B-B14F-4D97-AF65-F5344CB8AC3E}">
        <p14:creationId xmlns:p14="http://schemas.microsoft.com/office/powerpoint/2010/main" val="42722459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lie mit Bild">
    <p:spTree>
      <p:nvGrpSpPr>
        <p:cNvPr id="1" name=""/>
        <p:cNvGrpSpPr/>
        <p:nvPr/>
      </p:nvGrpSpPr>
      <p:grpSpPr>
        <a:xfrm>
          <a:off x="0" y="0"/>
          <a:ext cx="0" cy="0"/>
          <a:chOff x="0" y="0"/>
          <a:chExt cx="0" cy="0"/>
        </a:xfrm>
      </p:grpSpPr>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0" y="0"/>
            <a:ext cx="12192000" cy="6867900"/>
          </a:xfrm>
          <a:solidFill>
            <a:srgbClr val="006FB9"/>
          </a:solidFill>
          <a:ln>
            <a:noFill/>
          </a:ln>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a:extLst>
              <a:ext uri="{FF2B5EF4-FFF2-40B4-BE49-F238E27FC236}">
                <a16:creationId xmlns:a16="http://schemas.microsoft.com/office/drawing/2014/main" id="{603DBC44-56E5-4072-8821-FDC6348E3703}"/>
              </a:ext>
            </a:extLst>
          </p:cNvPr>
          <p:cNvSpPr>
            <a:spLocks noGrp="1"/>
          </p:cNvSpPr>
          <p:nvPr>
            <p:ph type="body" sz="half" idx="2" hasCustomPrompt="1"/>
          </p:nvPr>
        </p:nvSpPr>
        <p:spPr>
          <a:xfrm>
            <a:off x="741256" y="6353214"/>
            <a:ext cx="10755419" cy="241302"/>
          </a:xfrm>
        </p:spPr>
        <p:txBody>
          <a:bodyPr anchor="t">
            <a:noAutofit/>
          </a:bodyPr>
          <a:lstStyle>
            <a:lvl1pPr marL="0" indent="0" algn="r">
              <a:lnSpc>
                <a:spcPct val="100000"/>
              </a:lnSpc>
              <a:spcBef>
                <a:spcPts val="0"/>
              </a:spcBef>
              <a:spcAft>
                <a:spcPts val="0"/>
              </a:spcAft>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Tree>
    <p:extLst>
      <p:ext uri="{BB962C8B-B14F-4D97-AF65-F5344CB8AC3E}">
        <p14:creationId xmlns:p14="http://schemas.microsoft.com/office/powerpoint/2010/main" val="3976249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lie mit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ACE187-D63F-EC0B-73F2-6DC1A08B2EEE}"/>
              </a:ext>
            </a:extLst>
          </p:cNvPr>
          <p:cNvSpPr>
            <a:spLocks noGrp="1"/>
          </p:cNvSpPr>
          <p:nvPr>
            <p:ph type="title" hasCustomPrompt="1"/>
          </p:nvPr>
        </p:nvSpPr>
        <p:spPr>
          <a:xfrm>
            <a:off x="731838" y="706437"/>
            <a:ext cx="10745787" cy="1138238"/>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Tree>
    <p:extLst>
      <p:ext uri="{BB962C8B-B14F-4D97-AF65-F5344CB8AC3E}">
        <p14:creationId xmlns:p14="http://schemas.microsoft.com/office/powerpoint/2010/main" val="1430425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1974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andout Startfolie">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6673D843-B49F-2D4F-31AB-00746F2710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917" y="132078"/>
            <a:ext cx="4088942" cy="1712597"/>
          </a:xfrm>
          <a:prstGeom prst="rect">
            <a:avLst/>
          </a:prstGeom>
        </p:spPr>
      </p:pic>
      <p:sp>
        <p:nvSpPr>
          <p:cNvPr id="8" name="Rechteck 7">
            <a:extLst>
              <a:ext uri="{FF2B5EF4-FFF2-40B4-BE49-F238E27FC236}">
                <a16:creationId xmlns:a16="http://schemas.microsoft.com/office/drawing/2014/main" id="{E62FE61D-1B58-1E0D-FD88-92CF1FA26F7B}"/>
              </a:ext>
            </a:extLst>
          </p:cNvPr>
          <p:cNvSpPr/>
          <p:nvPr userDrawn="1"/>
        </p:nvSpPr>
        <p:spPr>
          <a:xfrm>
            <a:off x="6216650" y="2409825"/>
            <a:ext cx="5975349" cy="2038350"/>
          </a:xfrm>
          <a:prstGeom prst="rect">
            <a:avLst/>
          </a:prstGeom>
          <a:solidFill>
            <a:srgbClr val="006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9" name="Textplatzhalter 16">
            <a:extLst>
              <a:ext uri="{FF2B5EF4-FFF2-40B4-BE49-F238E27FC236}">
                <a16:creationId xmlns:a16="http://schemas.microsoft.com/office/drawing/2014/main" id="{40791D6D-D080-3D3D-2395-39D0F6A36289}"/>
              </a:ext>
            </a:extLst>
          </p:cNvPr>
          <p:cNvSpPr>
            <a:spLocks noGrp="1"/>
          </p:cNvSpPr>
          <p:nvPr>
            <p:ph type="body" sz="quarter" idx="13" hasCustomPrompt="1"/>
          </p:nvPr>
        </p:nvSpPr>
        <p:spPr>
          <a:xfrm>
            <a:off x="1682115" y="2409825"/>
            <a:ext cx="4413600" cy="1054100"/>
          </a:xfrm>
          <a:prstGeom prst="rect">
            <a:avLst/>
          </a:prstGeom>
        </p:spPr>
        <p:txBody>
          <a:bodyPr lIns="0" tIns="0" rIns="0" bIns="0"/>
          <a:lstStyle>
            <a:lvl1pPr marL="0" indent="0">
              <a:lnSpc>
                <a:spcPts val="3800"/>
              </a:lnSpc>
              <a:buNone/>
              <a:defRPr sz="4000" b="1">
                <a:solidFill>
                  <a:schemeClr val="tx1"/>
                </a:solidFill>
              </a:defRPr>
            </a:lvl1pPr>
          </a:lstStyle>
          <a:p>
            <a:pPr lvl="0"/>
            <a:r>
              <a:rPr lang="de-DE" dirty="0"/>
              <a:t>Titel: Arial </a:t>
            </a:r>
            <a:r>
              <a:rPr lang="de-DE" dirty="0" err="1"/>
              <a:t>Bold</a:t>
            </a:r>
            <a:r>
              <a:rPr lang="de-DE" dirty="0"/>
              <a:t> 40 </a:t>
            </a:r>
            <a:r>
              <a:rPr lang="de-DE" dirty="0" err="1"/>
              <a:t>pt</a:t>
            </a:r>
            <a:endParaRPr lang="de-DE" dirty="0"/>
          </a:p>
          <a:p>
            <a:pPr lvl="0"/>
            <a:endParaRPr lang="de-DE" dirty="0"/>
          </a:p>
          <a:p>
            <a:pPr lvl="0"/>
            <a:endParaRPr lang="de-DE" dirty="0"/>
          </a:p>
          <a:p>
            <a:pPr lvl="0"/>
            <a:endParaRPr lang="de-DE" dirty="0"/>
          </a:p>
        </p:txBody>
      </p:sp>
      <p:sp>
        <p:nvSpPr>
          <p:cNvPr id="10" name="Textplatzhalter 16">
            <a:extLst>
              <a:ext uri="{FF2B5EF4-FFF2-40B4-BE49-F238E27FC236}">
                <a16:creationId xmlns:a16="http://schemas.microsoft.com/office/drawing/2014/main" id="{120619DC-A724-E5C5-6467-C40C41A6313C}"/>
              </a:ext>
            </a:extLst>
          </p:cNvPr>
          <p:cNvSpPr>
            <a:spLocks noGrp="1"/>
          </p:cNvSpPr>
          <p:nvPr>
            <p:ph type="body" sz="quarter" idx="14" hasCustomPrompt="1"/>
          </p:nvPr>
        </p:nvSpPr>
        <p:spPr>
          <a:xfrm>
            <a:off x="1682114" y="3593204"/>
            <a:ext cx="4413600" cy="873576"/>
          </a:xfrm>
          <a:prstGeom prst="rect">
            <a:avLst/>
          </a:prstGeom>
        </p:spPr>
        <p:txBody>
          <a:bodyPr lIns="0" tIns="0" rIns="0" bIns="0" anchor="b"/>
          <a:lstStyle>
            <a:lvl1pPr marL="0" indent="0">
              <a:lnSpc>
                <a:spcPct val="100000"/>
              </a:lnSpc>
              <a:spcBef>
                <a:spcPts val="0"/>
              </a:spcBef>
              <a:buNone/>
              <a:defRPr sz="1800" b="0">
                <a:solidFill>
                  <a:schemeClr val="tx1"/>
                </a:solidFill>
              </a:defRPr>
            </a:lvl1pPr>
          </a:lstStyle>
          <a:p>
            <a:pPr lvl="0"/>
            <a:r>
              <a:rPr lang="de-CH" dirty="0"/>
              <a:t>Datum: Arial Regular 18 </a:t>
            </a:r>
            <a:r>
              <a:rPr lang="de-CH" dirty="0" err="1"/>
              <a:t>pt</a:t>
            </a:r>
            <a:br>
              <a:rPr lang="de-DE" dirty="0"/>
            </a:br>
            <a:r>
              <a:rPr lang="de-DE" dirty="0"/>
              <a:t>Autor: Vorname, Name, Funktion</a:t>
            </a:r>
            <a:endParaRPr lang="de-CH" dirty="0"/>
          </a:p>
        </p:txBody>
      </p:sp>
      <p:sp>
        <p:nvSpPr>
          <p:cNvPr id="2" name="Datumsplatzhalter 1">
            <a:extLst>
              <a:ext uri="{FF2B5EF4-FFF2-40B4-BE49-F238E27FC236}">
                <a16:creationId xmlns:a16="http://schemas.microsoft.com/office/drawing/2014/main" id="{FCB21536-AD69-3B99-3FA0-BF144492DD11}"/>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D015F2A9-6293-D74C-9ACF-8C13CAE220A6}" type="datetime1">
              <a:rPr lang="de-CH" smtClean="0"/>
              <a:t>22.08.2024</a:t>
            </a:fld>
            <a:endParaRPr lang="de-DE"/>
          </a:p>
        </p:txBody>
      </p:sp>
      <p:sp>
        <p:nvSpPr>
          <p:cNvPr id="3" name="Fußzeilenplatzhalter 2">
            <a:extLst>
              <a:ext uri="{FF2B5EF4-FFF2-40B4-BE49-F238E27FC236}">
                <a16:creationId xmlns:a16="http://schemas.microsoft.com/office/drawing/2014/main" id="{C4E79F9F-E0C5-0759-15F4-B6E3FF31D5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4" name="Foliennummernplatzhalter 3">
            <a:extLst>
              <a:ext uri="{FF2B5EF4-FFF2-40B4-BE49-F238E27FC236}">
                <a16:creationId xmlns:a16="http://schemas.microsoft.com/office/drawing/2014/main" id="{254689A4-9862-2410-314C-7F2BED3B3C8C}"/>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0573599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ndout Titelfolie mit Textbox">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250C834-C416-DF38-1434-D0F1E4EF4435}"/>
              </a:ext>
            </a:extLst>
          </p:cNvPr>
          <p:cNvSpPr>
            <a:spLocks noGrp="1"/>
          </p:cNvSpPr>
          <p:nvPr>
            <p:ph type="ctrTitle" hasCustomPrompt="1"/>
          </p:nvPr>
        </p:nvSpPr>
        <p:spPr>
          <a:xfrm>
            <a:off x="750888" y="405228"/>
            <a:ext cx="10745787" cy="2501167"/>
          </a:xfrm>
          <a:prstGeom prst="rect">
            <a:avLst/>
          </a:prstGeom>
        </p:spPr>
        <p:txBody>
          <a:bodyPr anchor="t">
            <a:noAutofit/>
          </a:bodyPr>
          <a:lstStyle>
            <a:lvl1pPr algn="l">
              <a:lnSpc>
                <a:spcPct val="100000"/>
              </a:lnSpc>
              <a:defRPr sz="9000"/>
            </a:lvl1pPr>
          </a:lstStyle>
          <a:p>
            <a:pPr lvl="0"/>
            <a:r>
              <a:rPr lang="de-DE" dirty="0"/>
              <a:t>Titel: Arial </a:t>
            </a:r>
            <a:r>
              <a:rPr lang="de-DE" dirty="0" err="1"/>
              <a:t>Bold</a:t>
            </a:r>
            <a:r>
              <a:rPr lang="de-DE" dirty="0"/>
              <a:t> 90 </a:t>
            </a:r>
            <a:r>
              <a:rPr lang="de-DE" dirty="0" err="1"/>
              <a:t>pt</a:t>
            </a:r>
            <a:endParaRPr lang="de-DE" dirty="0"/>
          </a:p>
        </p:txBody>
      </p:sp>
      <p:sp>
        <p:nvSpPr>
          <p:cNvPr id="3" name="Inhaltsplatzhalter 2">
            <a:extLst>
              <a:ext uri="{FF2B5EF4-FFF2-40B4-BE49-F238E27FC236}">
                <a16:creationId xmlns:a16="http://schemas.microsoft.com/office/drawing/2014/main" id="{9566526F-4B66-26A5-CE23-7C437BE807D4}"/>
              </a:ext>
            </a:extLst>
          </p:cNvPr>
          <p:cNvSpPr>
            <a:spLocks noGrp="1"/>
          </p:cNvSpPr>
          <p:nvPr>
            <p:ph sz="half" idx="1"/>
          </p:nvPr>
        </p:nvSpPr>
        <p:spPr>
          <a:xfrm>
            <a:off x="4835525" y="3471863"/>
            <a:ext cx="6670675" cy="2513012"/>
          </a:xfrm>
        </p:spPr>
        <p:txBody>
          <a:bodyPr/>
          <a:lstStyle>
            <a:lvl1pPr>
              <a:lnSpc>
                <a:spcPct val="100000"/>
              </a:lnSpc>
              <a:spcBef>
                <a:spcPts val="0"/>
              </a:spcBef>
              <a:spcAft>
                <a:spcPts val="600"/>
              </a:spcAft>
              <a:defRPr>
                <a:solidFill>
                  <a:srgbClr val="006FB9"/>
                </a:solidFill>
              </a:defRPr>
            </a:lvl1pPr>
            <a:lvl2pPr>
              <a:lnSpc>
                <a:spcPct val="100000"/>
              </a:lnSpc>
              <a:spcBef>
                <a:spcPts val="0"/>
              </a:spcBef>
              <a:spcAft>
                <a:spcPts val="600"/>
              </a:spcAft>
              <a:defRPr>
                <a:solidFill>
                  <a:srgbClr val="006FB9"/>
                </a:solidFill>
              </a:defRPr>
            </a:lvl2pPr>
            <a:lvl3pPr>
              <a:lnSpc>
                <a:spcPct val="100000"/>
              </a:lnSpc>
              <a:spcBef>
                <a:spcPts val="0"/>
              </a:spcBef>
              <a:spcAft>
                <a:spcPts val="600"/>
              </a:spcAft>
              <a:defRPr>
                <a:solidFill>
                  <a:srgbClr val="006FB9"/>
                </a:solidFill>
              </a:defRPr>
            </a:lvl3pPr>
            <a:lvl4pPr>
              <a:lnSpc>
                <a:spcPct val="100000"/>
              </a:lnSpc>
              <a:spcBef>
                <a:spcPts val="0"/>
              </a:spcBef>
              <a:spcAft>
                <a:spcPts val="600"/>
              </a:spcAft>
              <a:defRPr>
                <a:solidFill>
                  <a:srgbClr val="006FB9"/>
                </a:solidFill>
              </a:defRPr>
            </a:lvl4pPr>
            <a:lvl5pPr>
              <a:lnSpc>
                <a:spcPct val="100000"/>
              </a:lnSpc>
              <a:spcBef>
                <a:spcPts val="0"/>
              </a:spcBef>
              <a:spcAft>
                <a:spcPts val="600"/>
              </a:spcAft>
              <a:defRPr>
                <a:solidFill>
                  <a:srgbClr val="006FB9"/>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2" name="Datumsplatzhalter 1">
            <a:extLst>
              <a:ext uri="{FF2B5EF4-FFF2-40B4-BE49-F238E27FC236}">
                <a16:creationId xmlns:a16="http://schemas.microsoft.com/office/drawing/2014/main" id="{27F64A3D-4A43-858F-31F8-B0F9C3F1BF79}"/>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9BBB74D4-E047-D747-A477-77C64B134ABF}" type="datetime1">
              <a:rPr lang="de-CH" smtClean="0"/>
              <a:t>22.08.2024</a:t>
            </a:fld>
            <a:endParaRPr lang="de-DE"/>
          </a:p>
        </p:txBody>
      </p:sp>
      <p:sp>
        <p:nvSpPr>
          <p:cNvPr id="4" name="Fußzeilenplatzhalter 2">
            <a:extLst>
              <a:ext uri="{FF2B5EF4-FFF2-40B4-BE49-F238E27FC236}">
                <a16:creationId xmlns:a16="http://schemas.microsoft.com/office/drawing/2014/main" id="{AF825351-5489-2502-FCD7-76F87FCE1C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5" name="Foliennummernplatzhalter 3">
            <a:extLst>
              <a:ext uri="{FF2B5EF4-FFF2-40B4-BE49-F238E27FC236}">
                <a16:creationId xmlns:a16="http://schemas.microsoft.com/office/drawing/2014/main" id="{38354291-7719-8365-CF9D-E24F9A810068}"/>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725576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ndout Zitat">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12189BF0-0DEF-B434-BC0E-12ACB12D227E}"/>
              </a:ext>
            </a:extLst>
          </p:cNvPr>
          <p:cNvSpPr>
            <a:spLocks noGrp="1"/>
          </p:cNvSpPr>
          <p:nvPr>
            <p:ph type="subTitle" idx="1" hasCustomPrompt="1"/>
          </p:nvPr>
        </p:nvSpPr>
        <p:spPr>
          <a:xfrm>
            <a:off x="4872039" y="2108028"/>
            <a:ext cx="6624636" cy="3872766"/>
          </a:xfrm>
        </p:spPr>
        <p:txBody>
          <a:bodyPr>
            <a:normAutofit/>
          </a:bodyPr>
          <a:lstStyle>
            <a:lvl1pPr marL="0" indent="0" algn="l">
              <a:buNone/>
              <a:defRPr sz="3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dirty="0"/>
              <a:t>«Zitat mit typografischen Anführungs- und Schlusszeichen: Arial </a:t>
            </a:r>
            <a:r>
              <a:rPr lang="de-CH" dirty="0" err="1"/>
              <a:t>Bold</a:t>
            </a:r>
            <a:r>
              <a:rPr lang="de-CH" dirty="0"/>
              <a:t> 30 </a:t>
            </a:r>
            <a:r>
              <a:rPr lang="de-CH" dirty="0" err="1"/>
              <a:t>pt</a:t>
            </a:r>
            <a:r>
              <a:rPr lang="de-CH" dirty="0"/>
              <a:t>, Abstand nach 6pt»</a:t>
            </a:r>
          </a:p>
        </p:txBody>
      </p:sp>
      <p:sp>
        <p:nvSpPr>
          <p:cNvPr id="2" name="Datumsplatzhalter 1">
            <a:extLst>
              <a:ext uri="{FF2B5EF4-FFF2-40B4-BE49-F238E27FC236}">
                <a16:creationId xmlns:a16="http://schemas.microsoft.com/office/drawing/2014/main" id="{1E3EFDD2-4175-D1AB-A2B9-C7B60E533E51}"/>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BFA0A592-90E8-1B44-A841-58CC879E5472}" type="datetime1">
              <a:rPr lang="de-CH" smtClean="0"/>
              <a:t>22.08.2024</a:t>
            </a:fld>
            <a:endParaRPr lang="de-DE"/>
          </a:p>
        </p:txBody>
      </p:sp>
      <p:sp>
        <p:nvSpPr>
          <p:cNvPr id="3" name="Fußzeilenplatzhalter 2">
            <a:extLst>
              <a:ext uri="{FF2B5EF4-FFF2-40B4-BE49-F238E27FC236}">
                <a16:creationId xmlns:a16="http://schemas.microsoft.com/office/drawing/2014/main" id="{33DC8684-88F0-1DCD-6C10-8AED5DCC6D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4" name="Foliennummernplatzhalter 3">
            <a:extLst>
              <a:ext uri="{FF2B5EF4-FFF2-40B4-BE49-F238E27FC236}">
                <a16:creationId xmlns:a16="http://schemas.microsoft.com/office/drawing/2014/main" id="{37F73B5F-8E1C-CF7F-3B09-3542F10FAF12}"/>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97363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andout Inhaltsverzeichnis">
    <p:spTree>
      <p:nvGrpSpPr>
        <p:cNvPr id="1" name=""/>
        <p:cNvGrpSpPr/>
        <p:nvPr/>
      </p:nvGrpSpPr>
      <p:grpSpPr>
        <a:xfrm>
          <a:off x="0" y="0"/>
          <a:ext cx="0" cy="0"/>
          <a:chOff x="0" y="0"/>
          <a:chExt cx="0" cy="0"/>
        </a:xfrm>
      </p:grpSpPr>
      <p:sp>
        <p:nvSpPr>
          <p:cNvPr id="8" name="Titel 1">
            <a:extLst>
              <a:ext uri="{FF2B5EF4-FFF2-40B4-BE49-F238E27FC236}">
                <a16:creationId xmlns:a16="http://schemas.microsoft.com/office/drawing/2014/main" id="{A5BB855A-425A-B79D-0FC1-ADB83D25DC4C}"/>
              </a:ext>
            </a:extLst>
          </p:cNvPr>
          <p:cNvSpPr>
            <a:spLocks noGrp="1"/>
          </p:cNvSpPr>
          <p:nvPr>
            <p:ph type="title" hasCustomPrompt="1"/>
          </p:nvPr>
        </p:nvSpPr>
        <p:spPr>
          <a:xfrm>
            <a:off x="731838" y="706437"/>
            <a:ext cx="10745787" cy="1138238"/>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9" name="Inhaltsplatzhalter 2">
            <a:extLst>
              <a:ext uri="{FF2B5EF4-FFF2-40B4-BE49-F238E27FC236}">
                <a16:creationId xmlns:a16="http://schemas.microsoft.com/office/drawing/2014/main" id="{B8C5BE4B-AB10-FDAA-304B-6FCFBF5E6708}"/>
              </a:ext>
            </a:extLst>
          </p:cNvPr>
          <p:cNvSpPr>
            <a:spLocks noGrp="1"/>
          </p:cNvSpPr>
          <p:nvPr>
            <p:ph idx="1" hasCustomPrompt="1"/>
          </p:nvPr>
        </p:nvSpPr>
        <p:spPr>
          <a:xfrm>
            <a:off x="749300" y="2114777"/>
            <a:ext cx="10756900"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CH" dirty="0"/>
              <a:t>Lauftext, Aufzählung oder Nummerierung: Arial Regular 24 </a:t>
            </a:r>
            <a:r>
              <a:rPr lang="de-CH" dirty="0" err="1"/>
              <a:t>pt</a:t>
            </a:r>
            <a:endParaRPr lang="de-CH" dirty="0"/>
          </a:p>
          <a:p>
            <a:pPr lvl="1"/>
            <a:r>
              <a:rPr lang="de-DE" dirty="0"/>
              <a:t>Zweite Ebene 20 </a:t>
            </a:r>
            <a:r>
              <a:rPr lang="de-DE" dirty="0" err="1"/>
              <a:t>pt</a:t>
            </a:r>
            <a:endParaRPr lang="de-DE" dirty="0"/>
          </a:p>
          <a:p>
            <a:pPr lvl="2"/>
            <a:r>
              <a:rPr lang="de-DE" dirty="0"/>
              <a:t>Dritte Ebene 18 </a:t>
            </a:r>
            <a:r>
              <a:rPr lang="de-DE" dirty="0" err="1"/>
              <a:t>pt</a:t>
            </a:r>
            <a:endParaRPr lang="de-DE" dirty="0"/>
          </a:p>
          <a:p>
            <a:pPr lvl="3"/>
            <a:r>
              <a:rPr lang="de-DE" dirty="0"/>
              <a:t>Vierte Ebene 16 </a:t>
            </a:r>
            <a:r>
              <a:rPr lang="de-DE" dirty="0" err="1"/>
              <a:t>pt</a:t>
            </a:r>
            <a:endParaRPr lang="de-DE" dirty="0"/>
          </a:p>
          <a:p>
            <a:pPr lvl="4"/>
            <a:r>
              <a:rPr lang="de-DE" dirty="0"/>
              <a:t>Fünfte Ebene 16 </a:t>
            </a:r>
            <a:r>
              <a:rPr lang="de-DE" dirty="0" err="1"/>
              <a:t>pt</a:t>
            </a:r>
            <a:endParaRPr lang="de-DE" dirty="0"/>
          </a:p>
        </p:txBody>
      </p:sp>
      <p:sp>
        <p:nvSpPr>
          <p:cNvPr id="2" name="Datumsplatzhalter 1">
            <a:extLst>
              <a:ext uri="{FF2B5EF4-FFF2-40B4-BE49-F238E27FC236}">
                <a16:creationId xmlns:a16="http://schemas.microsoft.com/office/drawing/2014/main" id="{2ED5FCB0-A276-8C88-FBF5-4BDFABDA9F85}"/>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8E8E27AC-AAF4-8E41-B439-255E7266E0A3}" type="datetime1">
              <a:rPr lang="de-CH" smtClean="0"/>
              <a:t>22.08.2024</a:t>
            </a:fld>
            <a:endParaRPr lang="de-DE"/>
          </a:p>
        </p:txBody>
      </p:sp>
      <p:sp>
        <p:nvSpPr>
          <p:cNvPr id="3" name="Fußzeilenplatzhalter 2">
            <a:extLst>
              <a:ext uri="{FF2B5EF4-FFF2-40B4-BE49-F238E27FC236}">
                <a16:creationId xmlns:a16="http://schemas.microsoft.com/office/drawing/2014/main" id="{57F346E4-DBA7-897A-582C-3A95FE684E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4" name="Foliennummernplatzhalter 3">
            <a:extLst>
              <a:ext uri="{FF2B5EF4-FFF2-40B4-BE49-F238E27FC236}">
                <a16:creationId xmlns:a16="http://schemas.microsoft.com/office/drawing/2014/main" id="{B8AFBF28-1F3D-BC8D-E694-9BB5B301B0FD}"/>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3714275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B607CD75-CA78-3AAA-5974-6781B07E54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917" y="132078"/>
            <a:ext cx="4088942" cy="1712597"/>
          </a:xfrm>
          <a:prstGeom prst="rect">
            <a:avLst/>
          </a:prstGeom>
        </p:spPr>
      </p:pic>
      <p:sp>
        <p:nvSpPr>
          <p:cNvPr id="3" name="Rechteck 2">
            <a:extLst>
              <a:ext uri="{FF2B5EF4-FFF2-40B4-BE49-F238E27FC236}">
                <a16:creationId xmlns:a16="http://schemas.microsoft.com/office/drawing/2014/main" id="{E70AA5DE-D60D-39EC-3008-2EB1E76A426E}"/>
              </a:ext>
            </a:extLst>
          </p:cNvPr>
          <p:cNvSpPr/>
          <p:nvPr userDrawn="1"/>
        </p:nvSpPr>
        <p:spPr>
          <a:xfrm>
            <a:off x="6224083" y="2428430"/>
            <a:ext cx="5975351" cy="2038350"/>
          </a:xfrm>
          <a:prstGeom prst="rect">
            <a:avLst/>
          </a:prstGeom>
          <a:solidFill>
            <a:srgbClr val="006F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 name="Textplatzhalter 16">
            <a:extLst>
              <a:ext uri="{FF2B5EF4-FFF2-40B4-BE49-F238E27FC236}">
                <a16:creationId xmlns:a16="http://schemas.microsoft.com/office/drawing/2014/main" id="{B5E7C4E4-498B-3F1B-CD6D-4A3FEF2BE925}"/>
              </a:ext>
            </a:extLst>
          </p:cNvPr>
          <p:cNvSpPr>
            <a:spLocks noGrp="1"/>
          </p:cNvSpPr>
          <p:nvPr>
            <p:ph type="body" sz="quarter" idx="13" hasCustomPrompt="1"/>
          </p:nvPr>
        </p:nvSpPr>
        <p:spPr>
          <a:xfrm>
            <a:off x="1682115" y="2432685"/>
            <a:ext cx="4413600" cy="1296000"/>
          </a:xfrm>
          <a:prstGeom prst="rect">
            <a:avLst/>
          </a:prstGeom>
        </p:spPr>
        <p:txBody>
          <a:bodyPr lIns="0" tIns="0" rIns="0" bIns="0"/>
          <a:lstStyle>
            <a:lvl1pPr marL="0" indent="0">
              <a:lnSpc>
                <a:spcPct val="100000"/>
              </a:lnSpc>
              <a:spcBef>
                <a:spcPts val="0"/>
              </a:spcBef>
              <a:buNone/>
              <a:defRPr sz="4000" b="1">
                <a:solidFill>
                  <a:schemeClr val="tx1"/>
                </a:solidFill>
              </a:defRPr>
            </a:lvl1pPr>
          </a:lstStyle>
          <a:p>
            <a:pPr lvl="0"/>
            <a:r>
              <a:rPr lang="de-DE" dirty="0"/>
              <a:t>Titel: Arial </a:t>
            </a:r>
            <a:r>
              <a:rPr lang="de-DE" dirty="0" err="1"/>
              <a:t>Bold</a:t>
            </a:r>
            <a:r>
              <a:rPr lang="de-DE" dirty="0"/>
              <a:t> 40 </a:t>
            </a:r>
            <a:r>
              <a:rPr lang="de-DE" dirty="0" err="1"/>
              <a:t>pt</a:t>
            </a:r>
            <a:endParaRPr lang="de-DE" dirty="0"/>
          </a:p>
          <a:p>
            <a:pPr lvl="0"/>
            <a:endParaRPr lang="de-DE" dirty="0"/>
          </a:p>
          <a:p>
            <a:pPr lvl="0"/>
            <a:endParaRPr lang="de-DE" dirty="0"/>
          </a:p>
          <a:p>
            <a:pPr lvl="0"/>
            <a:endParaRPr lang="de-DE" dirty="0"/>
          </a:p>
        </p:txBody>
      </p:sp>
      <p:sp>
        <p:nvSpPr>
          <p:cNvPr id="5" name="Textplatzhalter 16">
            <a:extLst>
              <a:ext uri="{FF2B5EF4-FFF2-40B4-BE49-F238E27FC236}">
                <a16:creationId xmlns:a16="http://schemas.microsoft.com/office/drawing/2014/main" id="{A103DA06-DB7F-C858-F59E-E69679528519}"/>
              </a:ext>
            </a:extLst>
          </p:cNvPr>
          <p:cNvSpPr>
            <a:spLocks noGrp="1"/>
          </p:cNvSpPr>
          <p:nvPr>
            <p:ph type="body" sz="quarter" idx="14" hasCustomPrompt="1"/>
          </p:nvPr>
        </p:nvSpPr>
        <p:spPr>
          <a:xfrm>
            <a:off x="1682114" y="3735704"/>
            <a:ext cx="4413600" cy="720000"/>
          </a:xfrm>
          <a:prstGeom prst="rect">
            <a:avLst/>
          </a:prstGeom>
        </p:spPr>
        <p:txBody>
          <a:bodyPr lIns="0" tIns="0" rIns="0" bIns="0" anchor="b"/>
          <a:lstStyle>
            <a:lvl1pPr marL="0" indent="0">
              <a:lnSpc>
                <a:spcPct val="100000"/>
              </a:lnSpc>
              <a:spcBef>
                <a:spcPts val="0"/>
              </a:spcBef>
              <a:buNone/>
              <a:defRPr sz="1800" b="0">
                <a:solidFill>
                  <a:schemeClr val="tx1"/>
                </a:solidFill>
              </a:defRPr>
            </a:lvl1pPr>
          </a:lstStyle>
          <a:p>
            <a:pPr lvl="0"/>
            <a:r>
              <a:rPr lang="de-CH" dirty="0"/>
              <a:t>Datum: Arial Regular 18 </a:t>
            </a:r>
            <a:r>
              <a:rPr lang="de-CH" dirty="0" err="1"/>
              <a:t>pt</a:t>
            </a:r>
            <a:br>
              <a:rPr lang="de-DE" dirty="0"/>
            </a:br>
            <a:r>
              <a:rPr lang="de-DE" dirty="0"/>
              <a:t>Autor: Vorname, Name, Funktion</a:t>
            </a:r>
            <a:endParaRPr lang="de-CH" dirty="0"/>
          </a:p>
        </p:txBody>
      </p:sp>
      <p:sp>
        <p:nvSpPr>
          <p:cNvPr id="6" name="Bildplatzhalter 2">
            <a:extLst>
              <a:ext uri="{FF2B5EF4-FFF2-40B4-BE49-F238E27FC236}">
                <a16:creationId xmlns:a16="http://schemas.microsoft.com/office/drawing/2014/main" id="{D16FA6AB-0032-43A5-9166-67487CA31E5C}"/>
              </a:ext>
            </a:extLst>
          </p:cNvPr>
          <p:cNvSpPr>
            <a:spLocks noGrp="1"/>
          </p:cNvSpPr>
          <p:nvPr>
            <p:ph type="pic" idx="1"/>
          </p:nvPr>
        </p:nvSpPr>
        <p:spPr>
          <a:xfrm>
            <a:off x="6224083" y="0"/>
            <a:ext cx="5975351" cy="2428430"/>
          </a:xfrm>
          <a:noFill/>
          <a:ln>
            <a:noFill/>
          </a:ln>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7" name="Bildplatzhalter 2">
            <a:extLst>
              <a:ext uri="{FF2B5EF4-FFF2-40B4-BE49-F238E27FC236}">
                <a16:creationId xmlns:a16="http://schemas.microsoft.com/office/drawing/2014/main" id="{C82C93D4-8E67-B485-E8FE-74A009F2C70A}"/>
              </a:ext>
            </a:extLst>
          </p:cNvPr>
          <p:cNvSpPr>
            <a:spLocks noGrp="1"/>
          </p:cNvSpPr>
          <p:nvPr>
            <p:ph type="pic" idx="15"/>
          </p:nvPr>
        </p:nvSpPr>
        <p:spPr>
          <a:xfrm>
            <a:off x="6222380" y="4466781"/>
            <a:ext cx="5969621" cy="2391220"/>
          </a:xfrm>
          <a:noFill/>
          <a:ln>
            <a:noFill/>
          </a:ln>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Tree>
    <p:extLst>
      <p:ext uri="{BB962C8B-B14F-4D97-AF65-F5344CB8AC3E}">
        <p14:creationId xmlns:p14="http://schemas.microsoft.com/office/powerpoint/2010/main" val="3765870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andout Text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ABCFAA-572D-5D5D-3304-901C31A476DA}"/>
              </a:ext>
            </a:extLst>
          </p:cNvPr>
          <p:cNvSpPr>
            <a:spLocks noGrp="1"/>
          </p:cNvSpPr>
          <p:nvPr>
            <p:ph type="title" hasCustomPrompt="1"/>
          </p:nvPr>
        </p:nvSpPr>
        <p:spPr>
          <a:xfrm>
            <a:off x="750675" y="709386"/>
            <a:ext cx="10746000" cy="540000"/>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8" name="Inhaltsplatzhalter 2">
            <a:extLst>
              <a:ext uri="{FF2B5EF4-FFF2-40B4-BE49-F238E27FC236}">
                <a16:creationId xmlns:a16="http://schemas.microsoft.com/office/drawing/2014/main" id="{B306FF6D-7FEC-5C4E-510B-BE598B7CDB78}"/>
              </a:ext>
            </a:extLst>
          </p:cNvPr>
          <p:cNvSpPr>
            <a:spLocks noGrp="1"/>
          </p:cNvSpPr>
          <p:nvPr>
            <p:ph idx="1" hasCustomPrompt="1"/>
          </p:nvPr>
        </p:nvSpPr>
        <p:spPr>
          <a:xfrm>
            <a:off x="731836" y="2120900"/>
            <a:ext cx="10764839"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CH" dirty="0"/>
              <a:t>Lauftext, Aufzählung oder Nummerierung: Arial Regular 24 </a:t>
            </a:r>
            <a:r>
              <a:rPr lang="de-CH" dirty="0" err="1"/>
              <a:t>pt</a:t>
            </a:r>
            <a:endParaRPr lang="de-CH" dirty="0"/>
          </a:p>
          <a:p>
            <a:pPr lvl="1"/>
            <a:r>
              <a:rPr lang="de-DE" dirty="0"/>
              <a:t>Zweite Ebene 20 </a:t>
            </a:r>
            <a:r>
              <a:rPr lang="de-DE" dirty="0" err="1"/>
              <a:t>pt</a:t>
            </a:r>
            <a:endParaRPr lang="de-DE" dirty="0"/>
          </a:p>
          <a:p>
            <a:pPr lvl="2"/>
            <a:r>
              <a:rPr lang="de-DE" dirty="0"/>
              <a:t>Dritte Ebene 18 </a:t>
            </a:r>
            <a:r>
              <a:rPr lang="de-DE" dirty="0" err="1"/>
              <a:t>pt</a:t>
            </a:r>
            <a:endParaRPr lang="de-DE" dirty="0"/>
          </a:p>
          <a:p>
            <a:pPr lvl="3"/>
            <a:r>
              <a:rPr lang="de-DE" dirty="0"/>
              <a:t>Vierte Ebene 16 </a:t>
            </a:r>
            <a:r>
              <a:rPr lang="de-DE" dirty="0" err="1"/>
              <a:t>pt</a:t>
            </a:r>
            <a:endParaRPr lang="de-DE" dirty="0"/>
          </a:p>
          <a:p>
            <a:pPr lvl="4"/>
            <a:r>
              <a:rPr lang="de-DE" dirty="0"/>
              <a:t>Fünfte Ebene 16 </a:t>
            </a:r>
            <a:r>
              <a:rPr lang="de-DE" dirty="0" err="1"/>
              <a:t>pt</a:t>
            </a:r>
            <a:endParaRPr lang="de-DE" dirty="0"/>
          </a:p>
        </p:txBody>
      </p:sp>
      <p:sp>
        <p:nvSpPr>
          <p:cNvPr id="10" name="Textplatzhalter 9">
            <a:extLst>
              <a:ext uri="{FF2B5EF4-FFF2-40B4-BE49-F238E27FC236}">
                <a16:creationId xmlns:a16="http://schemas.microsoft.com/office/drawing/2014/main" id="{59FFEDB7-EB20-9065-4EFF-4ADD291C0EC9}"/>
              </a:ext>
            </a:extLst>
          </p:cNvPr>
          <p:cNvSpPr>
            <a:spLocks noGrp="1"/>
          </p:cNvSpPr>
          <p:nvPr>
            <p:ph type="body" sz="quarter" idx="13"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3" name="Datumsplatzhalter 1">
            <a:extLst>
              <a:ext uri="{FF2B5EF4-FFF2-40B4-BE49-F238E27FC236}">
                <a16:creationId xmlns:a16="http://schemas.microsoft.com/office/drawing/2014/main" id="{FC11C76A-FF7D-9725-2150-16F10B5C02D5}"/>
              </a:ext>
            </a:extLst>
          </p:cNvPr>
          <p:cNvSpPr>
            <a:spLocks noGrp="1"/>
          </p:cNvSpPr>
          <p:nvPr>
            <p:ph type="dt" sz="half" idx="2"/>
          </p:nvPr>
        </p:nvSpPr>
        <p:spPr>
          <a:xfrm>
            <a:off x="731838" y="6356349"/>
            <a:ext cx="2743200" cy="365125"/>
          </a:xfrm>
          <a:prstGeom prst="rect">
            <a:avLst/>
          </a:prstGeom>
          <a:noFill/>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C5AA360D-09FD-0E4B-9341-8D6EAA18691C}" type="datetime1">
              <a:rPr lang="de-CH" smtClean="0"/>
              <a:t>22.08.2024</a:t>
            </a:fld>
            <a:endParaRPr lang="de-DE"/>
          </a:p>
        </p:txBody>
      </p:sp>
      <p:sp>
        <p:nvSpPr>
          <p:cNvPr id="4" name="Fußzeilenplatzhalter 2">
            <a:extLst>
              <a:ext uri="{FF2B5EF4-FFF2-40B4-BE49-F238E27FC236}">
                <a16:creationId xmlns:a16="http://schemas.microsoft.com/office/drawing/2014/main" id="{6349196B-F5BE-97CC-902B-42A9D58924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5" name="Foliennummernplatzhalter 3">
            <a:extLst>
              <a:ext uri="{FF2B5EF4-FFF2-40B4-BE49-F238E27FC236}">
                <a16:creationId xmlns:a16="http://schemas.microsoft.com/office/drawing/2014/main" id="{E7BA9E21-BDC2-DD3A-C926-6F0B5C5FB4BF}"/>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3287467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andout Textfolie mit zwei Boxen">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4D5E41EC-D108-F800-3C48-030264D83844}"/>
              </a:ext>
            </a:extLst>
          </p:cNvPr>
          <p:cNvSpPr>
            <a:spLocks noGrp="1"/>
          </p:cNvSpPr>
          <p:nvPr>
            <p:ph sz="half" idx="1"/>
          </p:nvPr>
        </p:nvSpPr>
        <p:spPr>
          <a:xfrm>
            <a:off x="731838" y="2085975"/>
            <a:ext cx="5246686"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3">
            <a:extLst>
              <a:ext uri="{FF2B5EF4-FFF2-40B4-BE49-F238E27FC236}">
                <a16:creationId xmlns:a16="http://schemas.microsoft.com/office/drawing/2014/main" id="{70CAB923-CD90-8199-F3FC-9A6B87ABC413}"/>
              </a:ext>
            </a:extLst>
          </p:cNvPr>
          <p:cNvSpPr>
            <a:spLocks noGrp="1"/>
          </p:cNvSpPr>
          <p:nvPr>
            <p:ph sz="half" idx="2"/>
          </p:nvPr>
        </p:nvSpPr>
        <p:spPr>
          <a:xfrm>
            <a:off x="6224587" y="2085975"/>
            <a:ext cx="5253037"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itel 1">
            <a:extLst>
              <a:ext uri="{FF2B5EF4-FFF2-40B4-BE49-F238E27FC236}">
                <a16:creationId xmlns:a16="http://schemas.microsoft.com/office/drawing/2014/main" id="{2C81CD0B-8C34-BA5A-BB23-14359B67227C}"/>
              </a:ext>
            </a:extLst>
          </p:cNvPr>
          <p:cNvSpPr>
            <a:spLocks noGrp="1"/>
          </p:cNvSpPr>
          <p:nvPr>
            <p:ph type="title" hasCustomPrompt="1"/>
          </p:nvPr>
        </p:nvSpPr>
        <p:spPr>
          <a:xfrm>
            <a:off x="750675" y="709386"/>
            <a:ext cx="10746000" cy="540000"/>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10" name="Textplatzhalter 9">
            <a:extLst>
              <a:ext uri="{FF2B5EF4-FFF2-40B4-BE49-F238E27FC236}">
                <a16:creationId xmlns:a16="http://schemas.microsoft.com/office/drawing/2014/main" id="{E7704DEB-E1A5-2706-F401-ADFB4ECB7CE8}"/>
              </a:ext>
            </a:extLst>
          </p:cNvPr>
          <p:cNvSpPr>
            <a:spLocks noGrp="1"/>
          </p:cNvSpPr>
          <p:nvPr>
            <p:ph type="body" sz="quarter" idx="13"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2" name="Datumsplatzhalter 1">
            <a:extLst>
              <a:ext uri="{FF2B5EF4-FFF2-40B4-BE49-F238E27FC236}">
                <a16:creationId xmlns:a16="http://schemas.microsoft.com/office/drawing/2014/main" id="{630DA81C-FC06-F845-EF3D-E9816DE1A5D1}"/>
              </a:ext>
            </a:extLst>
          </p:cNvPr>
          <p:cNvSpPr>
            <a:spLocks noGrp="1"/>
          </p:cNvSpPr>
          <p:nvPr>
            <p:ph type="dt" sz="half" idx="14"/>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27FD7979-F039-2B42-9B6A-EA9EB3E0734E}" type="datetime1">
              <a:rPr lang="de-CH" smtClean="0"/>
              <a:t>22.08.2024</a:t>
            </a:fld>
            <a:endParaRPr lang="de-DE"/>
          </a:p>
        </p:txBody>
      </p:sp>
      <p:sp>
        <p:nvSpPr>
          <p:cNvPr id="4" name="Fußzeilenplatzhalter 2">
            <a:extLst>
              <a:ext uri="{FF2B5EF4-FFF2-40B4-BE49-F238E27FC236}">
                <a16:creationId xmlns:a16="http://schemas.microsoft.com/office/drawing/2014/main" id="{932B2799-1189-EEA1-E6BF-2AE6E137F6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5" name="Foliennummernplatzhalter 3">
            <a:extLst>
              <a:ext uri="{FF2B5EF4-FFF2-40B4-BE49-F238E27FC236}">
                <a16:creationId xmlns:a16="http://schemas.microsoft.com/office/drawing/2014/main" id="{74008582-8A9B-8075-88DA-8E641344BBB4}"/>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6167813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andout Textfolie mit zwei Boxen und Untertitel">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D297439C-7EB1-F1CC-D4AC-F76307E296DE}"/>
              </a:ext>
            </a:extLst>
          </p:cNvPr>
          <p:cNvSpPr>
            <a:spLocks noGrp="1"/>
          </p:cNvSpPr>
          <p:nvPr>
            <p:ph sz="half" idx="2"/>
          </p:nvPr>
        </p:nvSpPr>
        <p:spPr>
          <a:xfrm>
            <a:off x="731838" y="2243329"/>
            <a:ext cx="5246687" cy="3735196"/>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Inhaltsplatzhalter 5">
            <a:extLst>
              <a:ext uri="{FF2B5EF4-FFF2-40B4-BE49-F238E27FC236}">
                <a16:creationId xmlns:a16="http://schemas.microsoft.com/office/drawing/2014/main" id="{4ACBE0ED-8B53-A86B-7F9B-854076BD3C62}"/>
              </a:ext>
            </a:extLst>
          </p:cNvPr>
          <p:cNvSpPr>
            <a:spLocks noGrp="1"/>
          </p:cNvSpPr>
          <p:nvPr>
            <p:ph sz="quarter" idx="4"/>
          </p:nvPr>
        </p:nvSpPr>
        <p:spPr>
          <a:xfrm>
            <a:off x="6213476" y="2243329"/>
            <a:ext cx="5264149" cy="3735196"/>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extplatzhalter 9">
            <a:extLst>
              <a:ext uri="{FF2B5EF4-FFF2-40B4-BE49-F238E27FC236}">
                <a16:creationId xmlns:a16="http://schemas.microsoft.com/office/drawing/2014/main" id="{4566D3C5-FDBC-D00B-3963-CF8790CBBD43}"/>
              </a:ext>
            </a:extLst>
          </p:cNvPr>
          <p:cNvSpPr>
            <a:spLocks noGrp="1"/>
          </p:cNvSpPr>
          <p:nvPr>
            <p:ph type="body" sz="quarter" idx="13" hasCustomPrompt="1"/>
          </p:nvPr>
        </p:nvSpPr>
        <p:spPr>
          <a:xfrm>
            <a:off x="744102" y="1853640"/>
            <a:ext cx="5234424"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5" name="Textplatzhalter 9">
            <a:extLst>
              <a:ext uri="{FF2B5EF4-FFF2-40B4-BE49-F238E27FC236}">
                <a16:creationId xmlns:a16="http://schemas.microsoft.com/office/drawing/2014/main" id="{076AAF70-9610-E7A4-B6BE-7EC437568BDF}"/>
              </a:ext>
            </a:extLst>
          </p:cNvPr>
          <p:cNvSpPr>
            <a:spLocks noGrp="1"/>
          </p:cNvSpPr>
          <p:nvPr>
            <p:ph type="body" sz="quarter" idx="14" hasCustomPrompt="1"/>
          </p:nvPr>
        </p:nvSpPr>
        <p:spPr>
          <a:xfrm>
            <a:off x="6213473" y="1852430"/>
            <a:ext cx="5283201"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7" name="Titel 1">
            <a:extLst>
              <a:ext uri="{FF2B5EF4-FFF2-40B4-BE49-F238E27FC236}">
                <a16:creationId xmlns:a16="http://schemas.microsoft.com/office/drawing/2014/main" id="{ADA64D66-6F0B-D08C-F295-A82A7E42CE86}"/>
              </a:ext>
            </a:extLst>
          </p:cNvPr>
          <p:cNvSpPr>
            <a:spLocks noGrp="1"/>
          </p:cNvSpPr>
          <p:nvPr>
            <p:ph type="title" hasCustomPrompt="1"/>
          </p:nvPr>
        </p:nvSpPr>
        <p:spPr>
          <a:xfrm>
            <a:off x="750675" y="709386"/>
            <a:ext cx="10746000" cy="540000"/>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2" name="Datumsplatzhalter 1">
            <a:extLst>
              <a:ext uri="{FF2B5EF4-FFF2-40B4-BE49-F238E27FC236}">
                <a16:creationId xmlns:a16="http://schemas.microsoft.com/office/drawing/2014/main" id="{FFA0B610-EB82-13B7-6DB7-98FA39F91A30}"/>
              </a:ext>
            </a:extLst>
          </p:cNvPr>
          <p:cNvSpPr>
            <a:spLocks noGrp="1"/>
          </p:cNvSpPr>
          <p:nvPr>
            <p:ph type="dt" sz="half" idx="15"/>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096FD2BE-A0DB-C941-9194-A619FCBB0D83}" type="datetime1">
              <a:rPr lang="de-CH" smtClean="0"/>
              <a:t>22.08.2024</a:t>
            </a:fld>
            <a:endParaRPr lang="de-DE"/>
          </a:p>
        </p:txBody>
      </p:sp>
      <p:sp>
        <p:nvSpPr>
          <p:cNvPr id="8" name="Fußzeilenplatzhalter 2">
            <a:extLst>
              <a:ext uri="{FF2B5EF4-FFF2-40B4-BE49-F238E27FC236}">
                <a16:creationId xmlns:a16="http://schemas.microsoft.com/office/drawing/2014/main" id="{6D3075D2-651B-D0B1-25B9-C252E259EF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9" name="Foliennummernplatzhalter 3">
            <a:extLst>
              <a:ext uri="{FF2B5EF4-FFF2-40B4-BE49-F238E27FC236}">
                <a16:creationId xmlns:a16="http://schemas.microsoft.com/office/drawing/2014/main" id="{8326A24F-D9E0-1797-41D1-98419C6CB033}"/>
              </a:ext>
            </a:extLst>
          </p:cNvPr>
          <p:cNvSpPr>
            <a:spLocks noGrp="1"/>
          </p:cNvSpPr>
          <p:nvPr>
            <p:ph type="sldNum" sz="quarter" idx="16"/>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3356110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Handout Textfolie mit zwei Boxen und Untertitel">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D297439C-7EB1-F1CC-D4AC-F76307E296DE}"/>
              </a:ext>
            </a:extLst>
          </p:cNvPr>
          <p:cNvSpPr>
            <a:spLocks noGrp="1"/>
          </p:cNvSpPr>
          <p:nvPr>
            <p:ph sz="half" idx="2"/>
          </p:nvPr>
        </p:nvSpPr>
        <p:spPr>
          <a:xfrm>
            <a:off x="731838" y="2497972"/>
            <a:ext cx="5246687" cy="3486903"/>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Inhaltsplatzhalter 5">
            <a:extLst>
              <a:ext uri="{FF2B5EF4-FFF2-40B4-BE49-F238E27FC236}">
                <a16:creationId xmlns:a16="http://schemas.microsoft.com/office/drawing/2014/main" id="{4ACBE0ED-8B53-A86B-7F9B-854076BD3C62}"/>
              </a:ext>
            </a:extLst>
          </p:cNvPr>
          <p:cNvSpPr>
            <a:spLocks noGrp="1"/>
          </p:cNvSpPr>
          <p:nvPr>
            <p:ph sz="quarter" idx="4"/>
          </p:nvPr>
        </p:nvSpPr>
        <p:spPr>
          <a:xfrm>
            <a:off x="6213476" y="2497972"/>
            <a:ext cx="5264149" cy="3486903"/>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extplatzhalter 9">
            <a:extLst>
              <a:ext uri="{FF2B5EF4-FFF2-40B4-BE49-F238E27FC236}">
                <a16:creationId xmlns:a16="http://schemas.microsoft.com/office/drawing/2014/main" id="{4566D3C5-FDBC-D00B-3963-CF8790CBBD43}"/>
              </a:ext>
            </a:extLst>
          </p:cNvPr>
          <p:cNvSpPr>
            <a:spLocks noGrp="1"/>
          </p:cNvSpPr>
          <p:nvPr>
            <p:ph type="body" sz="quarter" idx="13" hasCustomPrompt="1"/>
          </p:nvPr>
        </p:nvSpPr>
        <p:spPr>
          <a:xfrm>
            <a:off x="744102" y="2108283"/>
            <a:ext cx="5234424"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5" name="Textplatzhalter 9">
            <a:extLst>
              <a:ext uri="{FF2B5EF4-FFF2-40B4-BE49-F238E27FC236}">
                <a16:creationId xmlns:a16="http://schemas.microsoft.com/office/drawing/2014/main" id="{076AAF70-9610-E7A4-B6BE-7EC437568BDF}"/>
              </a:ext>
            </a:extLst>
          </p:cNvPr>
          <p:cNvSpPr>
            <a:spLocks noGrp="1"/>
          </p:cNvSpPr>
          <p:nvPr>
            <p:ph type="body" sz="quarter" idx="14" hasCustomPrompt="1"/>
          </p:nvPr>
        </p:nvSpPr>
        <p:spPr>
          <a:xfrm>
            <a:off x="6213473" y="2107073"/>
            <a:ext cx="5283201"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7" name="Titel 1">
            <a:extLst>
              <a:ext uri="{FF2B5EF4-FFF2-40B4-BE49-F238E27FC236}">
                <a16:creationId xmlns:a16="http://schemas.microsoft.com/office/drawing/2014/main" id="{ADA64D66-6F0B-D08C-F295-A82A7E42CE86}"/>
              </a:ext>
            </a:extLst>
          </p:cNvPr>
          <p:cNvSpPr>
            <a:spLocks noGrp="1"/>
          </p:cNvSpPr>
          <p:nvPr>
            <p:ph type="title" hasCustomPrompt="1"/>
          </p:nvPr>
        </p:nvSpPr>
        <p:spPr>
          <a:xfrm>
            <a:off x="750675" y="709386"/>
            <a:ext cx="10746000" cy="540000"/>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2" name="Datumsplatzhalter 1">
            <a:extLst>
              <a:ext uri="{FF2B5EF4-FFF2-40B4-BE49-F238E27FC236}">
                <a16:creationId xmlns:a16="http://schemas.microsoft.com/office/drawing/2014/main" id="{FFA0B610-EB82-13B7-6DB7-98FA39F91A30}"/>
              </a:ext>
            </a:extLst>
          </p:cNvPr>
          <p:cNvSpPr>
            <a:spLocks noGrp="1"/>
          </p:cNvSpPr>
          <p:nvPr>
            <p:ph type="dt" sz="half" idx="15"/>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096FD2BE-A0DB-C941-9194-A619FCBB0D83}" type="datetime1">
              <a:rPr lang="de-CH" smtClean="0"/>
              <a:t>22.08.2024</a:t>
            </a:fld>
            <a:endParaRPr lang="de-DE"/>
          </a:p>
        </p:txBody>
      </p:sp>
      <p:sp>
        <p:nvSpPr>
          <p:cNvPr id="8" name="Fußzeilenplatzhalter 2">
            <a:extLst>
              <a:ext uri="{FF2B5EF4-FFF2-40B4-BE49-F238E27FC236}">
                <a16:creationId xmlns:a16="http://schemas.microsoft.com/office/drawing/2014/main" id="{6D3075D2-651B-D0B1-25B9-C252E259EF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9" name="Foliennummernplatzhalter 3">
            <a:extLst>
              <a:ext uri="{FF2B5EF4-FFF2-40B4-BE49-F238E27FC236}">
                <a16:creationId xmlns:a16="http://schemas.microsoft.com/office/drawing/2014/main" id="{8326A24F-D9E0-1797-41D1-98419C6CB033}"/>
              </a:ext>
            </a:extLst>
          </p:cNvPr>
          <p:cNvSpPr>
            <a:spLocks noGrp="1"/>
          </p:cNvSpPr>
          <p:nvPr>
            <p:ph type="sldNum" sz="quarter" idx="16"/>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
        <p:nvSpPr>
          <p:cNvPr id="10" name="Textplatzhalter 9">
            <a:extLst>
              <a:ext uri="{FF2B5EF4-FFF2-40B4-BE49-F238E27FC236}">
                <a16:creationId xmlns:a16="http://schemas.microsoft.com/office/drawing/2014/main" id="{B28051E2-BC85-2AC2-EAA1-72395E958C05}"/>
              </a:ext>
            </a:extLst>
          </p:cNvPr>
          <p:cNvSpPr>
            <a:spLocks noGrp="1"/>
          </p:cNvSpPr>
          <p:nvPr>
            <p:ph type="body" sz="quarter" idx="17"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792875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andout Folie mit Medien">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F05272B-EC65-5BF9-0082-FE48643B4472}"/>
              </a:ext>
            </a:extLst>
          </p:cNvPr>
          <p:cNvSpPr>
            <a:spLocks noGrp="1"/>
          </p:cNvSpPr>
          <p:nvPr>
            <p:ph idx="1"/>
          </p:nvPr>
        </p:nvSpPr>
        <p:spPr>
          <a:xfrm>
            <a:off x="3481388" y="2085974"/>
            <a:ext cx="7996237" cy="3892549"/>
          </a:xfrm>
        </p:spPr>
        <p:txBody>
          <a:bodyPr/>
          <a:lstStyle>
            <a:lvl1pPr>
              <a:lnSpc>
                <a:spcPct val="100000"/>
              </a:lnSpc>
              <a:spcBef>
                <a:spcPts val="0"/>
              </a:spcBef>
              <a:spcAft>
                <a:spcPts val="600"/>
              </a:spcAft>
              <a:defRPr sz="3200">
                <a:solidFill>
                  <a:schemeClr val="tx1"/>
                </a:solidFill>
              </a:defRPr>
            </a:lvl1pPr>
            <a:lvl2pPr>
              <a:lnSpc>
                <a:spcPct val="100000"/>
              </a:lnSpc>
              <a:spcBef>
                <a:spcPts val="0"/>
              </a:spcBef>
              <a:spcAft>
                <a:spcPts val="600"/>
              </a:spcAft>
              <a:defRPr sz="2800">
                <a:solidFill>
                  <a:schemeClr val="tx1"/>
                </a:solidFill>
              </a:defRPr>
            </a:lvl2pPr>
            <a:lvl3pPr>
              <a:lnSpc>
                <a:spcPct val="100000"/>
              </a:lnSpc>
              <a:spcBef>
                <a:spcPts val="0"/>
              </a:spcBef>
              <a:spcAft>
                <a:spcPts val="600"/>
              </a:spcAft>
              <a:defRPr sz="2400">
                <a:solidFill>
                  <a:schemeClr val="tx1"/>
                </a:solidFill>
              </a:defRPr>
            </a:lvl3pPr>
            <a:lvl4pPr>
              <a:lnSpc>
                <a:spcPct val="100000"/>
              </a:lnSpc>
              <a:spcBef>
                <a:spcPts val="0"/>
              </a:spcBef>
              <a:spcAft>
                <a:spcPts val="600"/>
              </a:spcAft>
              <a:defRPr sz="2000">
                <a:solidFill>
                  <a:schemeClr val="tx1"/>
                </a:solidFill>
              </a:defRPr>
            </a:lvl4pPr>
            <a:lvl5pPr>
              <a:lnSpc>
                <a:spcPct val="100000"/>
              </a:lnSpc>
              <a:spcBef>
                <a:spcPts val="0"/>
              </a:spcBef>
              <a:spcAft>
                <a:spcPts val="600"/>
              </a:spcAft>
              <a:defRPr sz="2000">
                <a:solidFill>
                  <a:schemeClr val="tx1"/>
                </a:solidFill>
              </a:defRPr>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96AD192-59C6-3B10-CA58-2E338A6486AB}"/>
              </a:ext>
            </a:extLst>
          </p:cNvPr>
          <p:cNvSpPr>
            <a:spLocks noGrp="1"/>
          </p:cNvSpPr>
          <p:nvPr>
            <p:ph type="body" sz="half" idx="2" hasCustomPrompt="1"/>
          </p:nvPr>
        </p:nvSpPr>
        <p:spPr>
          <a:xfrm>
            <a:off x="731838" y="2085974"/>
            <a:ext cx="2503487" cy="3892550"/>
          </a:xfrm>
        </p:spPr>
        <p:txBody>
          <a:bodyPr anchor="b">
            <a:norm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a:t>
            </a:r>
          </a:p>
          <a:p>
            <a:pPr lvl="0"/>
            <a:r>
              <a:rPr lang="de-CH" dirty="0"/>
              <a:t>Regular 12 </a:t>
            </a:r>
            <a:r>
              <a:rPr lang="de-CH" dirty="0" err="1"/>
              <a:t>pt</a:t>
            </a:r>
            <a:endParaRPr lang="de-CH" dirty="0"/>
          </a:p>
        </p:txBody>
      </p:sp>
      <p:sp>
        <p:nvSpPr>
          <p:cNvPr id="2" name="Titel 1">
            <a:extLst>
              <a:ext uri="{FF2B5EF4-FFF2-40B4-BE49-F238E27FC236}">
                <a16:creationId xmlns:a16="http://schemas.microsoft.com/office/drawing/2014/main" id="{85FE578C-9244-A022-171F-5ED2BE4FA11F}"/>
              </a:ext>
            </a:extLst>
          </p:cNvPr>
          <p:cNvSpPr>
            <a:spLocks noGrp="1"/>
          </p:cNvSpPr>
          <p:nvPr>
            <p:ph type="title" hasCustomPrompt="1"/>
          </p:nvPr>
        </p:nvSpPr>
        <p:spPr>
          <a:xfrm>
            <a:off x="750675" y="709386"/>
            <a:ext cx="10746000" cy="540000"/>
          </a:xfrm>
          <a:prstGeom prst="rect">
            <a:avLst/>
          </a:prstGeo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8" name="Textplatzhalter 9">
            <a:extLst>
              <a:ext uri="{FF2B5EF4-FFF2-40B4-BE49-F238E27FC236}">
                <a16:creationId xmlns:a16="http://schemas.microsoft.com/office/drawing/2014/main" id="{6F729CF9-EAE3-801A-D813-3C5FF19BF3C8}"/>
              </a:ext>
            </a:extLst>
          </p:cNvPr>
          <p:cNvSpPr>
            <a:spLocks noGrp="1"/>
          </p:cNvSpPr>
          <p:nvPr>
            <p:ph type="body" sz="quarter" idx="13" hasCustomPrompt="1"/>
          </p:nvPr>
        </p:nvSpPr>
        <p:spPr>
          <a:xfrm>
            <a:off x="750888" y="1304676"/>
            <a:ext cx="10745787"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5" name="Datumsplatzhalter 1">
            <a:extLst>
              <a:ext uri="{FF2B5EF4-FFF2-40B4-BE49-F238E27FC236}">
                <a16:creationId xmlns:a16="http://schemas.microsoft.com/office/drawing/2014/main" id="{383A6B7B-A015-CB16-6B36-9FB4D05CF334}"/>
              </a:ext>
            </a:extLst>
          </p:cNvPr>
          <p:cNvSpPr>
            <a:spLocks noGrp="1"/>
          </p:cNvSpPr>
          <p:nvPr>
            <p:ph type="dt" sz="half" idx="14"/>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161485F2-7F51-4141-9B60-C2DE848EE083}" type="datetime1">
              <a:rPr lang="de-CH" smtClean="0"/>
              <a:t>22.08.2024</a:t>
            </a:fld>
            <a:endParaRPr lang="de-DE"/>
          </a:p>
        </p:txBody>
      </p:sp>
      <p:sp>
        <p:nvSpPr>
          <p:cNvPr id="6" name="Fußzeilenplatzhalter 2">
            <a:extLst>
              <a:ext uri="{FF2B5EF4-FFF2-40B4-BE49-F238E27FC236}">
                <a16:creationId xmlns:a16="http://schemas.microsoft.com/office/drawing/2014/main" id="{3BAB696E-43C6-C480-AD4F-ADD0CA4523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7" name="Foliennummernplatzhalter 3">
            <a:extLst>
              <a:ext uri="{FF2B5EF4-FFF2-40B4-BE49-F238E27FC236}">
                <a16:creationId xmlns:a16="http://schemas.microsoft.com/office/drawing/2014/main" id="{1D5753FA-DEB0-99BF-CE53-E80E6C4B4A23}"/>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932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andout Folie mit Text und Bi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896AD192-59C6-3B10-CA58-2E338A6486AB}"/>
              </a:ext>
            </a:extLst>
          </p:cNvPr>
          <p:cNvSpPr>
            <a:spLocks noGrp="1"/>
          </p:cNvSpPr>
          <p:nvPr>
            <p:ph type="body" sz="half" idx="2" hasCustomPrompt="1"/>
          </p:nvPr>
        </p:nvSpPr>
        <p:spPr>
          <a:xfrm>
            <a:off x="731837" y="5996598"/>
            <a:ext cx="6618287" cy="241302"/>
          </a:xfrm>
        </p:spPr>
        <p:txBody>
          <a:bodyPr anchor="t">
            <a:no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7608888" y="0"/>
            <a:ext cx="4583111" cy="6858000"/>
          </a:xfrm>
          <a:solidFill>
            <a:srgbClr val="006FB9"/>
          </a:solidFill>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12" name="Textplatzhalter 11">
            <a:extLst>
              <a:ext uri="{FF2B5EF4-FFF2-40B4-BE49-F238E27FC236}">
                <a16:creationId xmlns:a16="http://schemas.microsoft.com/office/drawing/2014/main" id="{104E4524-9E96-3FE5-1B60-415789FBA8A9}"/>
              </a:ext>
            </a:extLst>
          </p:cNvPr>
          <p:cNvSpPr>
            <a:spLocks noGrp="1"/>
          </p:cNvSpPr>
          <p:nvPr>
            <p:ph type="body" sz="quarter" idx="14"/>
          </p:nvPr>
        </p:nvSpPr>
        <p:spPr>
          <a:xfrm>
            <a:off x="731838" y="2085976"/>
            <a:ext cx="6618287" cy="331533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itel 1">
            <a:extLst>
              <a:ext uri="{FF2B5EF4-FFF2-40B4-BE49-F238E27FC236}">
                <a16:creationId xmlns:a16="http://schemas.microsoft.com/office/drawing/2014/main" id="{9744F31D-A822-AF86-00E9-87CCA133915E}"/>
              </a:ext>
            </a:extLst>
          </p:cNvPr>
          <p:cNvSpPr>
            <a:spLocks noGrp="1"/>
          </p:cNvSpPr>
          <p:nvPr>
            <p:ph type="title" hasCustomPrompt="1"/>
          </p:nvPr>
        </p:nvSpPr>
        <p:spPr>
          <a:xfrm>
            <a:off x="750675" y="709386"/>
            <a:ext cx="6599450" cy="540000"/>
          </a:xfrm>
          <a:prstGeom prst="rect">
            <a:avLst/>
          </a:prstGeo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5" name="Textplatzhalter 9">
            <a:extLst>
              <a:ext uri="{FF2B5EF4-FFF2-40B4-BE49-F238E27FC236}">
                <a16:creationId xmlns:a16="http://schemas.microsoft.com/office/drawing/2014/main" id="{D6130994-A72D-A9AB-B373-47C83348453A}"/>
              </a:ext>
            </a:extLst>
          </p:cNvPr>
          <p:cNvSpPr>
            <a:spLocks noGrp="1"/>
          </p:cNvSpPr>
          <p:nvPr>
            <p:ph type="body" sz="quarter" idx="13" hasCustomPrompt="1"/>
          </p:nvPr>
        </p:nvSpPr>
        <p:spPr>
          <a:xfrm>
            <a:off x="750888" y="1304676"/>
            <a:ext cx="6599319"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8" name="Datumsplatzhalter 1">
            <a:extLst>
              <a:ext uri="{FF2B5EF4-FFF2-40B4-BE49-F238E27FC236}">
                <a16:creationId xmlns:a16="http://schemas.microsoft.com/office/drawing/2014/main" id="{38932736-2B04-1ABC-C4F4-A5C177443F77}"/>
              </a:ext>
            </a:extLst>
          </p:cNvPr>
          <p:cNvSpPr>
            <a:spLocks noGrp="1"/>
          </p:cNvSpPr>
          <p:nvPr>
            <p:ph type="dt" sz="half" idx="15"/>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AB32CABA-940E-B144-815A-22D89BD73D56}" type="datetime1">
              <a:rPr lang="de-CH" smtClean="0"/>
              <a:t>22.08.2024</a:t>
            </a:fld>
            <a:endParaRPr lang="de-DE"/>
          </a:p>
        </p:txBody>
      </p:sp>
      <p:sp>
        <p:nvSpPr>
          <p:cNvPr id="10" name="Fußzeilenplatzhalter 2">
            <a:extLst>
              <a:ext uri="{FF2B5EF4-FFF2-40B4-BE49-F238E27FC236}">
                <a16:creationId xmlns:a16="http://schemas.microsoft.com/office/drawing/2014/main" id="{D56DB09B-E49C-E863-D51C-9F5CF01C2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11" name="Foliennummernplatzhalter 3">
            <a:extLst>
              <a:ext uri="{FF2B5EF4-FFF2-40B4-BE49-F238E27FC236}">
                <a16:creationId xmlns:a16="http://schemas.microsoft.com/office/drawing/2014/main" id="{856DF87E-9FDA-87D0-50FA-D1C0B949AAB4}"/>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3545549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andout Folie mit Titel und Bild">
    <p:spTree>
      <p:nvGrpSpPr>
        <p:cNvPr id="1" name=""/>
        <p:cNvGrpSpPr/>
        <p:nvPr/>
      </p:nvGrpSpPr>
      <p:grpSpPr>
        <a:xfrm>
          <a:off x="0" y="0"/>
          <a:ext cx="0" cy="0"/>
          <a:chOff x="0" y="0"/>
          <a:chExt cx="0" cy="0"/>
        </a:xfrm>
      </p:grpSpPr>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716756" y="2085975"/>
            <a:ext cx="10779919" cy="3892551"/>
          </a:xfrm>
          <a:solidFill>
            <a:srgbClr val="006FB9"/>
          </a:solidFill>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2" name="Titel 1">
            <a:extLst>
              <a:ext uri="{FF2B5EF4-FFF2-40B4-BE49-F238E27FC236}">
                <a16:creationId xmlns:a16="http://schemas.microsoft.com/office/drawing/2014/main" id="{2F18DFD6-2149-F297-23F1-87269AB07765}"/>
              </a:ext>
            </a:extLst>
          </p:cNvPr>
          <p:cNvSpPr>
            <a:spLocks noGrp="1"/>
          </p:cNvSpPr>
          <p:nvPr>
            <p:ph type="title" hasCustomPrompt="1"/>
          </p:nvPr>
        </p:nvSpPr>
        <p:spPr>
          <a:xfrm>
            <a:off x="750675" y="709386"/>
            <a:ext cx="10746000" cy="540000"/>
          </a:xfrm>
          <a:prstGeom prst="rect">
            <a:avLst/>
          </a:prstGeo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10" name="Textplatzhalter 9">
            <a:extLst>
              <a:ext uri="{FF2B5EF4-FFF2-40B4-BE49-F238E27FC236}">
                <a16:creationId xmlns:a16="http://schemas.microsoft.com/office/drawing/2014/main" id="{4689E75D-C050-9CAA-7959-C2C798356CC9}"/>
              </a:ext>
            </a:extLst>
          </p:cNvPr>
          <p:cNvSpPr>
            <a:spLocks noGrp="1"/>
          </p:cNvSpPr>
          <p:nvPr>
            <p:ph type="body" sz="quarter" idx="13" hasCustomPrompt="1"/>
          </p:nvPr>
        </p:nvSpPr>
        <p:spPr>
          <a:xfrm>
            <a:off x="750888" y="1304676"/>
            <a:ext cx="10745787"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3" name="Textplatzhalter 3">
            <a:extLst>
              <a:ext uri="{FF2B5EF4-FFF2-40B4-BE49-F238E27FC236}">
                <a16:creationId xmlns:a16="http://schemas.microsoft.com/office/drawing/2014/main" id="{4FFA4A0A-250A-C9DE-8535-61CA4FD88F23}"/>
              </a:ext>
            </a:extLst>
          </p:cNvPr>
          <p:cNvSpPr>
            <a:spLocks noGrp="1"/>
          </p:cNvSpPr>
          <p:nvPr>
            <p:ph type="body" sz="half" idx="2" hasCustomPrompt="1"/>
          </p:nvPr>
        </p:nvSpPr>
        <p:spPr>
          <a:xfrm>
            <a:off x="4878388" y="5999267"/>
            <a:ext cx="6618287" cy="275248"/>
          </a:xfrm>
        </p:spPr>
        <p:txBody>
          <a:bodyPr anchor="t">
            <a:norm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
        <p:nvSpPr>
          <p:cNvPr id="4" name="Datumsplatzhalter 1">
            <a:extLst>
              <a:ext uri="{FF2B5EF4-FFF2-40B4-BE49-F238E27FC236}">
                <a16:creationId xmlns:a16="http://schemas.microsoft.com/office/drawing/2014/main" id="{37541750-5F97-488D-5042-F74EF4F6B027}"/>
              </a:ext>
            </a:extLst>
          </p:cNvPr>
          <p:cNvSpPr>
            <a:spLocks noGrp="1"/>
          </p:cNvSpPr>
          <p:nvPr>
            <p:ph type="dt" sz="half" idx="14"/>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D7C10F6A-84B1-FE49-8299-7B51E53DB1FD}" type="datetime1">
              <a:rPr lang="de-CH" smtClean="0"/>
              <a:t>22.08.2024</a:t>
            </a:fld>
            <a:endParaRPr lang="de-DE"/>
          </a:p>
        </p:txBody>
      </p:sp>
      <p:sp>
        <p:nvSpPr>
          <p:cNvPr id="5" name="Fußzeilenplatzhalter 2">
            <a:extLst>
              <a:ext uri="{FF2B5EF4-FFF2-40B4-BE49-F238E27FC236}">
                <a16:creationId xmlns:a16="http://schemas.microsoft.com/office/drawing/2014/main" id="{82986B1A-F5FF-674E-604D-858CCE726C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6" name="Foliennummernplatzhalter 3">
            <a:extLst>
              <a:ext uri="{FF2B5EF4-FFF2-40B4-BE49-F238E27FC236}">
                <a16:creationId xmlns:a16="http://schemas.microsoft.com/office/drawing/2014/main" id="{79257C13-3C39-F297-8F4D-32848C5C4EDD}"/>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22195202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andout Folie mit Bild">
    <p:spTree>
      <p:nvGrpSpPr>
        <p:cNvPr id="1" name=""/>
        <p:cNvGrpSpPr/>
        <p:nvPr/>
      </p:nvGrpSpPr>
      <p:grpSpPr>
        <a:xfrm>
          <a:off x="0" y="0"/>
          <a:ext cx="0" cy="0"/>
          <a:chOff x="0" y="0"/>
          <a:chExt cx="0" cy="0"/>
        </a:xfrm>
      </p:grpSpPr>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0" y="23446"/>
            <a:ext cx="12192000" cy="6858000"/>
          </a:xfrm>
          <a:solidFill>
            <a:srgbClr val="006FB9"/>
          </a:solidFill>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a:extLst>
              <a:ext uri="{FF2B5EF4-FFF2-40B4-BE49-F238E27FC236}">
                <a16:creationId xmlns:a16="http://schemas.microsoft.com/office/drawing/2014/main" id="{603DBC44-56E5-4072-8821-FDC6348E3703}"/>
              </a:ext>
            </a:extLst>
          </p:cNvPr>
          <p:cNvSpPr>
            <a:spLocks noGrp="1"/>
          </p:cNvSpPr>
          <p:nvPr>
            <p:ph type="body" sz="half" idx="2" hasCustomPrompt="1"/>
          </p:nvPr>
        </p:nvSpPr>
        <p:spPr>
          <a:xfrm>
            <a:off x="731838" y="5984875"/>
            <a:ext cx="10755419" cy="241302"/>
          </a:xfrm>
        </p:spPr>
        <p:txBody>
          <a:bodyPr anchor="t">
            <a:noAutofit/>
          </a:bodyPr>
          <a:lstStyle>
            <a:lvl1pPr marL="0" indent="0" algn="r">
              <a:lnSpc>
                <a:spcPct val="100000"/>
              </a:lnSpc>
              <a:spcBef>
                <a:spcPts val="0"/>
              </a:spcBef>
              <a:spcAft>
                <a:spcPts val="0"/>
              </a:spcAft>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
        <p:nvSpPr>
          <p:cNvPr id="2" name="Datumsplatzhalter 1">
            <a:extLst>
              <a:ext uri="{FF2B5EF4-FFF2-40B4-BE49-F238E27FC236}">
                <a16:creationId xmlns:a16="http://schemas.microsoft.com/office/drawing/2014/main" id="{11A53589-C6E5-3D35-46A6-EE5D38C53617}"/>
              </a:ext>
            </a:extLst>
          </p:cNvPr>
          <p:cNvSpPr>
            <a:spLocks noGrp="1"/>
          </p:cNvSpPr>
          <p:nvPr>
            <p:ph type="dt" sz="half" idx="10"/>
          </p:nvPr>
        </p:nvSpPr>
        <p:spPr>
          <a:xfrm>
            <a:off x="731838" y="6356349"/>
            <a:ext cx="2743200" cy="365125"/>
          </a:xfrm>
          <a:prstGeom prst="rect">
            <a:avLst/>
          </a:prstGeom>
        </p:spPr>
        <p:txBody>
          <a:bodyPr vert="horz" lIns="91440" tIns="45720" rIns="91440" bIns="45720" rtlCol="0" anchor="ctr"/>
          <a:lstStyle>
            <a:lvl1pPr algn="l">
              <a:defRPr sz="800">
                <a:solidFill>
                  <a:schemeClr val="bg1"/>
                </a:solidFill>
                <a:latin typeface="Arial" panose="020B0604020202020204" pitchFamily="34" charset="0"/>
                <a:cs typeface="Arial" panose="020B0604020202020204" pitchFamily="34" charset="0"/>
              </a:defRPr>
            </a:lvl1pPr>
          </a:lstStyle>
          <a:p>
            <a:fld id="{D6A1215B-5B14-6048-865B-7C1F43BB7C6D}" type="datetime1">
              <a:rPr lang="de-CH" smtClean="0"/>
              <a:t>22.08.2024</a:t>
            </a:fld>
            <a:endParaRPr lang="de-DE"/>
          </a:p>
        </p:txBody>
      </p:sp>
      <p:sp>
        <p:nvSpPr>
          <p:cNvPr id="3" name="Fußzeilenplatzhalter 2">
            <a:extLst>
              <a:ext uri="{FF2B5EF4-FFF2-40B4-BE49-F238E27FC236}">
                <a16:creationId xmlns:a16="http://schemas.microsoft.com/office/drawing/2014/main" id="{D427E4CE-DC97-F28A-3B4A-9B163A772F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bg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5" name="Foliennummernplatzhalter 3">
            <a:extLst>
              <a:ext uri="{FF2B5EF4-FFF2-40B4-BE49-F238E27FC236}">
                <a16:creationId xmlns:a16="http://schemas.microsoft.com/office/drawing/2014/main" id="{D1AD977A-8C65-0C02-C2F3-42B80EA97395}"/>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545410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andout Folie mit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ACE187-D63F-EC0B-73F2-6DC1A08B2EEE}"/>
              </a:ext>
            </a:extLst>
          </p:cNvPr>
          <p:cNvSpPr>
            <a:spLocks noGrp="1"/>
          </p:cNvSpPr>
          <p:nvPr>
            <p:ph type="title" hasCustomPrompt="1"/>
          </p:nvPr>
        </p:nvSpPr>
        <p:spPr>
          <a:xfrm>
            <a:off x="731838" y="706437"/>
            <a:ext cx="10745787" cy="1138238"/>
          </a:xfrm>
          <a:prstGeom prst="rect">
            <a:avLst/>
          </a:prstGeo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3" name="Datumsplatzhalter 1">
            <a:extLst>
              <a:ext uri="{FF2B5EF4-FFF2-40B4-BE49-F238E27FC236}">
                <a16:creationId xmlns:a16="http://schemas.microsoft.com/office/drawing/2014/main" id="{E812760F-FFC9-63DA-62E2-F44B0A162A49}"/>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767F77EE-C52B-9F4F-9544-5C470EA01BBD}" type="datetime1">
              <a:rPr lang="de-CH" smtClean="0"/>
              <a:t>22.08.2024</a:t>
            </a:fld>
            <a:endParaRPr lang="de-DE"/>
          </a:p>
        </p:txBody>
      </p:sp>
      <p:sp>
        <p:nvSpPr>
          <p:cNvPr id="4" name="Fußzeilenplatzhalter 2">
            <a:extLst>
              <a:ext uri="{FF2B5EF4-FFF2-40B4-BE49-F238E27FC236}">
                <a16:creationId xmlns:a16="http://schemas.microsoft.com/office/drawing/2014/main" id="{DFD6C60E-D9F1-97E3-D77A-716F051843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5" name="Foliennummernplatzhalter 3">
            <a:extLst>
              <a:ext uri="{FF2B5EF4-FFF2-40B4-BE49-F238E27FC236}">
                <a16:creationId xmlns:a16="http://schemas.microsoft.com/office/drawing/2014/main" id="{88B2F4BB-3EB6-AED7-9A66-F3A59BB6B410}"/>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14314066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Handout Folie 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E20D9D0-F514-36FC-C727-A84523E2E5C4}"/>
              </a:ext>
            </a:extLst>
          </p:cNvPr>
          <p:cNvSpPr>
            <a:spLocks noGrp="1"/>
          </p:cNvSpPr>
          <p:nvPr>
            <p:ph type="dt" sz="half" idx="2"/>
          </p:nvPr>
        </p:nvSpPr>
        <p:spPr>
          <a:xfrm>
            <a:off x="731838" y="6356349"/>
            <a:ext cx="2743200" cy="365125"/>
          </a:xfrm>
          <a:prstGeom prst="rect">
            <a:avLst/>
          </a:prstGeom>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B1954DCD-F257-0640-B1E6-8C2ACB8C4ACD}" type="datetime1">
              <a:rPr lang="de-CH" smtClean="0"/>
              <a:t>22.08.2024</a:t>
            </a:fld>
            <a:endParaRPr lang="de-DE"/>
          </a:p>
        </p:txBody>
      </p:sp>
      <p:sp>
        <p:nvSpPr>
          <p:cNvPr id="3" name="Fußzeilenplatzhalter 2">
            <a:extLst>
              <a:ext uri="{FF2B5EF4-FFF2-40B4-BE49-F238E27FC236}">
                <a16:creationId xmlns:a16="http://schemas.microsoft.com/office/drawing/2014/main" id="{C2BA419B-4703-F94B-9071-6EC6754D75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a:t>Titel der Präsentation</a:t>
            </a:r>
            <a:endParaRPr lang="de-DE" dirty="0"/>
          </a:p>
        </p:txBody>
      </p:sp>
      <p:sp>
        <p:nvSpPr>
          <p:cNvPr id="4" name="Foliennummernplatzhalter 3">
            <a:extLst>
              <a:ext uri="{FF2B5EF4-FFF2-40B4-BE49-F238E27FC236}">
                <a16:creationId xmlns:a16="http://schemas.microsoft.com/office/drawing/2014/main" id="{A3A5CC31-7405-8155-E78B-C6BE897DFECE}"/>
              </a:ext>
            </a:extLst>
          </p:cNvPr>
          <p:cNvSpPr>
            <a:spLocks noGrp="1"/>
          </p:cNvSpPr>
          <p:nvPr>
            <p:ph type="sldNum" sz="quarter" idx="4"/>
          </p:nvPr>
        </p:nvSpPr>
        <p:spPr>
          <a:xfrm>
            <a:off x="8716962" y="6356349"/>
            <a:ext cx="2782888"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a:p>
        </p:txBody>
      </p:sp>
    </p:spTree>
    <p:extLst>
      <p:ext uri="{BB962C8B-B14F-4D97-AF65-F5344CB8AC3E}">
        <p14:creationId xmlns:p14="http://schemas.microsoft.com/office/powerpoint/2010/main" val="4025410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mit Textbox">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250C834-C416-DF38-1434-D0F1E4EF4435}"/>
              </a:ext>
            </a:extLst>
          </p:cNvPr>
          <p:cNvSpPr>
            <a:spLocks noGrp="1"/>
          </p:cNvSpPr>
          <p:nvPr>
            <p:ph type="ctrTitle" hasCustomPrompt="1"/>
          </p:nvPr>
        </p:nvSpPr>
        <p:spPr>
          <a:xfrm>
            <a:off x="750888" y="405228"/>
            <a:ext cx="10745787" cy="2501167"/>
          </a:xfrm>
        </p:spPr>
        <p:txBody>
          <a:bodyPr anchor="t">
            <a:noAutofit/>
          </a:bodyPr>
          <a:lstStyle>
            <a:lvl1pPr algn="l">
              <a:lnSpc>
                <a:spcPct val="100000"/>
              </a:lnSpc>
              <a:defRPr sz="9000"/>
            </a:lvl1pPr>
          </a:lstStyle>
          <a:p>
            <a:pPr lvl="0"/>
            <a:r>
              <a:rPr lang="de-DE" dirty="0"/>
              <a:t>Titel: Arial </a:t>
            </a:r>
            <a:r>
              <a:rPr lang="de-DE" dirty="0" err="1"/>
              <a:t>Bold</a:t>
            </a:r>
            <a:r>
              <a:rPr lang="de-DE" dirty="0"/>
              <a:t> 90 </a:t>
            </a:r>
            <a:r>
              <a:rPr lang="de-DE" dirty="0" err="1"/>
              <a:t>pt</a:t>
            </a:r>
            <a:endParaRPr lang="de-DE" dirty="0"/>
          </a:p>
        </p:txBody>
      </p:sp>
      <p:sp>
        <p:nvSpPr>
          <p:cNvPr id="3" name="Inhaltsplatzhalter 2">
            <a:extLst>
              <a:ext uri="{FF2B5EF4-FFF2-40B4-BE49-F238E27FC236}">
                <a16:creationId xmlns:a16="http://schemas.microsoft.com/office/drawing/2014/main" id="{9566526F-4B66-26A5-CE23-7C437BE807D4}"/>
              </a:ext>
            </a:extLst>
          </p:cNvPr>
          <p:cNvSpPr>
            <a:spLocks noGrp="1"/>
          </p:cNvSpPr>
          <p:nvPr>
            <p:ph sz="half" idx="1"/>
          </p:nvPr>
        </p:nvSpPr>
        <p:spPr>
          <a:xfrm>
            <a:off x="4835525" y="3471863"/>
            <a:ext cx="6670675" cy="2513012"/>
          </a:xfrm>
        </p:spPr>
        <p:txBody>
          <a:bodyPr/>
          <a:lstStyle>
            <a:lvl1pPr>
              <a:lnSpc>
                <a:spcPct val="100000"/>
              </a:lnSpc>
              <a:spcBef>
                <a:spcPts val="0"/>
              </a:spcBef>
              <a:spcAft>
                <a:spcPts val="600"/>
              </a:spcAft>
              <a:defRPr>
                <a:solidFill>
                  <a:srgbClr val="006FB9"/>
                </a:solidFill>
              </a:defRPr>
            </a:lvl1pPr>
            <a:lvl2pPr>
              <a:lnSpc>
                <a:spcPct val="100000"/>
              </a:lnSpc>
              <a:spcBef>
                <a:spcPts val="0"/>
              </a:spcBef>
              <a:spcAft>
                <a:spcPts val="600"/>
              </a:spcAft>
              <a:defRPr>
                <a:solidFill>
                  <a:srgbClr val="006FB9"/>
                </a:solidFill>
              </a:defRPr>
            </a:lvl2pPr>
            <a:lvl3pPr>
              <a:lnSpc>
                <a:spcPct val="100000"/>
              </a:lnSpc>
              <a:spcBef>
                <a:spcPts val="0"/>
              </a:spcBef>
              <a:spcAft>
                <a:spcPts val="600"/>
              </a:spcAft>
              <a:defRPr>
                <a:solidFill>
                  <a:srgbClr val="006FB9"/>
                </a:solidFill>
              </a:defRPr>
            </a:lvl3pPr>
            <a:lvl4pPr>
              <a:lnSpc>
                <a:spcPct val="100000"/>
              </a:lnSpc>
              <a:spcBef>
                <a:spcPts val="0"/>
              </a:spcBef>
              <a:spcAft>
                <a:spcPts val="600"/>
              </a:spcAft>
              <a:defRPr>
                <a:solidFill>
                  <a:srgbClr val="006FB9"/>
                </a:solidFill>
              </a:defRPr>
            </a:lvl4pPr>
            <a:lvl5pPr>
              <a:lnSpc>
                <a:spcPct val="100000"/>
              </a:lnSpc>
              <a:spcBef>
                <a:spcPts val="0"/>
              </a:spcBef>
              <a:spcAft>
                <a:spcPts val="600"/>
              </a:spcAft>
              <a:defRPr>
                <a:solidFill>
                  <a:srgbClr val="006FB9"/>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3182850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Folie mit Titel und Bild">
    <p:spTree>
      <p:nvGrpSpPr>
        <p:cNvPr id="1" name=""/>
        <p:cNvGrpSpPr/>
        <p:nvPr/>
      </p:nvGrpSpPr>
      <p:grpSpPr>
        <a:xfrm>
          <a:off x="0" y="0"/>
          <a:ext cx="0" cy="0"/>
          <a:chOff x="0" y="0"/>
          <a:chExt cx="0" cy="0"/>
        </a:xfrm>
      </p:grpSpPr>
      <p:sp>
        <p:nvSpPr>
          <p:cNvPr id="9" name="Bildplatzhalter 2">
            <a:extLst>
              <a:ext uri="{FF2B5EF4-FFF2-40B4-BE49-F238E27FC236}">
                <a16:creationId xmlns:a16="http://schemas.microsoft.com/office/drawing/2014/main" id="{22173925-0208-7ACB-8EBC-7949333BA8A3}"/>
              </a:ext>
            </a:extLst>
          </p:cNvPr>
          <p:cNvSpPr>
            <a:spLocks noGrp="1"/>
          </p:cNvSpPr>
          <p:nvPr>
            <p:ph type="pic" idx="1"/>
          </p:nvPr>
        </p:nvSpPr>
        <p:spPr>
          <a:xfrm>
            <a:off x="716756" y="2085975"/>
            <a:ext cx="10779919" cy="3892551"/>
          </a:xfrm>
          <a:solidFill>
            <a:srgbClr val="006FB9"/>
          </a:solidFill>
          <a:ln>
            <a:noFill/>
          </a:ln>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2" name="Titel 1">
            <a:extLst>
              <a:ext uri="{FF2B5EF4-FFF2-40B4-BE49-F238E27FC236}">
                <a16:creationId xmlns:a16="http://schemas.microsoft.com/office/drawing/2014/main" id="{2F18DFD6-2149-F297-23F1-87269AB07765}"/>
              </a:ext>
            </a:extLst>
          </p:cNvPr>
          <p:cNvSpPr>
            <a:spLocks noGrp="1"/>
          </p:cNvSpPr>
          <p:nvPr>
            <p:ph type="title" hasCustomPrompt="1"/>
          </p:nvPr>
        </p:nvSpPr>
        <p:spPr>
          <a:xfrm>
            <a:off x="750675" y="709386"/>
            <a:ext cx="10746000" cy="540000"/>
          </a:xfrm>
        </p:spPr>
        <p:txBody>
          <a:bodyPr anchor="b"/>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10" name="Textplatzhalter 9">
            <a:extLst>
              <a:ext uri="{FF2B5EF4-FFF2-40B4-BE49-F238E27FC236}">
                <a16:creationId xmlns:a16="http://schemas.microsoft.com/office/drawing/2014/main" id="{4689E75D-C050-9CAA-7959-C2C798356CC9}"/>
              </a:ext>
            </a:extLst>
          </p:cNvPr>
          <p:cNvSpPr>
            <a:spLocks noGrp="1"/>
          </p:cNvSpPr>
          <p:nvPr>
            <p:ph type="body" sz="quarter" idx="13" hasCustomPrompt="1"/>
          </p:nvPr>
        </p:nvSpPr>
        <p:spPr>
          <a:xfrm>
            <a:off x="750888" y="1304676"/>
            <a:ext cx="10745787" cy="539999"/>
          </a:xfrm>
        </p:spPr>
        <p:txBody>
          <a:bodyP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
        <p:nvSpPr>
          <p:cNvPr id="3" name="Textplatzhalter 3">
            <a:extLst>
              <a:ext uri="{FF2B5EF4-FFF2-40B4-BE49-F238E27FC236}">
                <a16:creationId xmlns:a16="http://schemas.microsoft.com/office/drawing/2014/main" id="{4FFA4A0A-250A-C9DE-8535-61CA4FD88F23}"/>
              </a:ext>
            </a:extLst>
          </p:cNvPr>
          <p:cNvSpPr>
            <a:spLocks noGrp="1"/>
          </p:cNvSpPr>
          <p:nvPr>
            <p:ph type="body" sz="half" idx="2" hasCustomPrompt="1"/>
          </p:nvPr>
        </p:nvSpPr>
        <p:spPr>
          <a:xfrm>
            <a:off x="4878388" y="5999267"/>
            <a:ext cx="6618287" cy="275248"/>
          </a:xfrm>
        </p:spPr>
        <p:txBody>
          <a:bodyPr anchor="t">
            <a:normAutofit/>
          </a:bodyPr>
          <a:lstStyle>
            <a:lvl1pPr marL="0" indent="0" algn="r">
              <a:lnSpc>
                <a:spcPct val="100000"/>
              </a:lnSpc>
              <a:spcBef>
                <a:spcPts val="0"/>
              </a:spcBef>
              <a:spcAft>
                <a:spcPts val="0"/>
              </a:spcAft>
              <a:buNone/>
              <a:defRPr sz="12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CH" dirty="0"/>
              <a:t>Legende, Arial, Regular 12 </a:t>
            </a:r>
            <a:r>
              <a:rPr lang="de-CH" dirty="0" err="1"/>
              <a:t>pt</a:t>
            </a:r>
            <a:endParaRPr lang="de-CH" dirty="0"/>
          </a:p>
        </p:txBody>
      </p:sp>
    </p:spTree>
    <p:extLst>
      <p:ext uri="{BB962C8B-B14F-4D97-AF65-F5344CB8AC3E}">
        <p14:creationId xmlns:p14="http://schemas.microsoft.com/office/powerpoint/2010/main" val="4044340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itat">
    <p:spTree>
      <p:nvGrpSpPr>
        <p:cNvPr id="1" name=""/>
        <p:cNvGrpSpPr/>
        <p:nvPr/>
      </p:nvGrpSpPr>
      <p:grpSpPr>
        <a:xfrm>
          <a:off x="0" y="0"/>
          <a:ext cx="0" cy="0"/>
          <a:chOff x="0" y="0"/>
          <a:chExt cx="0" cy="0"/>
        </a:xfrm>
      </p:grpSpPr>
      <p:sp>
        <p:nvSpPr>
          <p:cNvPr id="7" name="Untertitel 2">
            <a:extLst>
              <a:ext uri="{FF2B5EF4-FFF2-40B4-BE49-F238E27FC236}">
                <a16:creationId xmlns:a16="http://schemas.microsoft.com/office/drawing/2014/main" id="{12189BF0-0DEF-B434-BC0E-12ACB12D227E}"/>
              </a:ext>
            </a:extLst>
          </p:cNvPr>
          <p:cNvSpPr>
            <a:spLocks noGrp="1"/>
          </p:cNvSpPr>
          <p:nvPr>
            <p:ph type="subTitle" idx="1" hasCustomPrompt="1"/>
          </p:nvPr>
        </p:nvSpPr>
        <p:spPr>
          <a:xfrm>
            <a:off x="4872039" y="2108028"/>
            <a:ext cx="6624636" cy="3872766"/>
          </a:xfrm>
        </p:spPr>
        <p:txBody>
          <a:bodyPr>
            <a:normAutofit/>
          </a:bodyPr>
          <a:lstStyle>
            <a:lvl1pPr marL="0" indent="0" algn="l">
              <a:buNone/>
              <a:defRPr sz="3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dirty="0"/>
              <a:t>«Zitat mit typografischen Anführungs- und Schlusszeichen: Arial </a:t>
            </a:r>
            <a:r>
              <a:rPr lang="de-CH" dirty="0" err="1"/>
              <a:t>Bold</a:t>
            </a:r>
            <a:r>
              <a:rPr lang="de-CH" dirty="0"/>
              <a:t> 30 </a:t>
            </a:r>
            <a:r>
              <a:rPr lang="de-CH" dirty="0" err="1"/>
              <a:t>pt</a:t>
            </a:r>
            <a:r>
              <a:rPr lang="de-CH" dirty="0"/>
              <a:t>, Abstand nach 6pt»</a:t>
            </a:r>
          </a:p>
        </p:txBody>
      </p:sp>
    </p:spTree>
    <p:extLst>
      <p:ext uri="{BB962C8B-B14F-4D97-AF65-F5344CB8AC3E}">
        <p14:creationId xmlns:p14="http://schemas.microsoft.com/office/powerpoint/2010/main" val="1235739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8" name="Titel 1">
            <a:extLst>
              <a:ext uri="{FF2B5EF4-FFF2-40B4-BE49-F238E27FC236}">
                <a16:creationId xmlns:a16="http://schemas.microsoft.com/office/drawing/2014/main" id="{A5BB855A-425A-B79D-0FC1-ADB83D25DC4C}"/>
              </a:ext>
            </a:extLst>
          </p:cNvPr>
          <p:cNvSpPr>
            <a:spLocks noGrp="1"/>
          </p:cNvSpPr>
          <p:nvPr>
            <p:ph type="title" hasCustomPrompt="1"/>
          </p:nvPr>
        </p:nvSpPr>
        <p:spPr>
          <a:xfrm>
            <a:off x="731838" y="706437"/>
            <a:ext cx="10745787" cy="1138238"/>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9" name="Inhaltsplatzhalter 2">
            <a:extLst>
              <a:ext uri="{FF2B5EF4-FFF2-40B4-BE49-F238E27FC236}">
                <a16:creationId xmlns:a16="http://schemas.microsoft.com/office/drawing/2014/main" id="{B8C5BE4B-AB10-FDAA-304B-6FCFBF5E6708}"/>
              </a:ext>
            </a:extLst>
          </p:cNvPr>
          <p:cNvSpPr>
            <a:spLocks noGrp="1"/>
          </p:cNvSpPr>
          <p:nvPr>
            <p:ph idx="1" hasCustomPrompt="1"/>
          </p:nvPr>
        </p:nvSpPr>
        <p:spPr>
          <a:xfrm>
            <a:off x="749300" y="2114777"/>
            <a:ext cx="10756900"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CH" dirty="0"/>
              <a:t>Lauftext, Aufzählung oder Nummerierung: Arial Regular 28 </a:t>
            </a:r>
            <a:r>
              <a:rPr lang="de-CH" dirty="0" err="1"/>
              <a:t>pt</a:t>
            </a:r>
            <a:endParaRPr lang="de-CH" dirty="0"/>
          </a:p>
          <a:p>
            <a:pPr lvl="1"/>
            <a:r>
              <a:rPr lang="de-DE" dirty="0"/>
              <a:t>Zweite Ebene 24 </a:t>
            </a:r>
            <a:r>
              <a:rPr lang="de-DE" dirty="0" err="1"/>
              <a:t>pt</a:t>
            </a:r>
            <a:endParaRPr lang="de-DE" dirty="0"/>
          </a:p>
          <a:p>
            <a:pPr lvl="2"/>
            <a:r>
              <a:rPr lang="de-DE" dirty="0"/>
              <a:t>Dritte Ebene 20 </a:t>
            </a:r>
            <a:r>
              <a:rPr lang="de-DE" dirty="0" err="1"/>
              <a:t>pt</a:t>
            </a:r>
            <a:endParaRPr lang="de-DE" dirty="0"/>
          </a:p>
          <a:p>
            <a:pPr lvl="3"/>
            <a:r>
              <a:rPr lang="de-DE" dirty="0"/>
              <a:t>Vierte Ebene 18 </a:t>
            </a:r>
            <a:r>
              <a:rPr lang="de-DE" dirty="0" err="1"/>
              <a:t>pt</a:t>
            </a:r>
            <a:endParaRPr lang="de-DE" dirty="0"/>
          </a:p>
          <a:p>
            <a:pPr lvl="4"/>
            <a:r>
              <a:rPr lang="de-DE" dirty="0"/>
              <a:t>Fünfte Ebene 18 </a:t>
            </a:r>
            <a:r>
              <a:rPr lang="de-DE" dirty="0" err="1"/>
              <a:t>pt</a:t>
            </a:r>
            <a:endParaRPr lang="de-DE" dirty="0"/>
          </a:p>
        </p:txBody>
      </p:sp>
    </p:spTree>
    <p:extLst>
      <p:ext uri="{BB962C8B-B14F-4D97-AF65-F5344CB8AC3E}">
        <p14:creationId xmlns:p14="http://schemas.microsoft.com/office/powerpoint/2010/main" val="284261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ABCFAA-572D-5D5D-3304-901C31A476DA}"/>
              </a:ext>
            </a:extLst>
          </p:cNvPr>
          <p:cNvSpPr>
            <a:spLocks noGrp="1"/>
          </p:cNvSpPr>
          <p:nvPr>
            <p:ph type="title" hasCustomPrompt="1"/>
          </p:nvPr>
        </p:nvSpPr>
        <p:spPr>
          <a:xfrm>
            <a:off x="750675" y="709386"/>
            <a:ext cx="10746000" cy="540000"/>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8" name="Inhaltsplatzhalter 2">
            <a:extLst>
              <a:ext uri="{FF2B5EF4-FFF2-40B4-BE49-F238E27FC236}">
                <a16:creationId xmlns:a16="http://schemas.microsoft.com/office/drawing/2014/main" id="{B306FF6D-7FEC-5C4E-510B-BE598B7CDB78}"/>
              </a:ext>
            </a:extLst>
          </p:cNvPr>
          <p:cNvSpPr>
            <a:spLocks noGrp="1"/>
          </p:cNvSpPr>
          <p:nvPr>
            <p:ph idx="1" hasCustomPrompt="1"/>
          </p:nvPr>
        </p:nvSpPr>
        <p:spPr>
          <a:xfrm>
            <a:off x="731836" y="2120900"/>
            <a:ext cx="10764839"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CH" dirty="0"/>
              <a:t>Lauftext, Aufzählung oder Nummerierung: Arial Regular 28 </a:t>
            </a:r>
            <a:r>
              <a:rPr lang="de-CH" dirty="0" err="1"/>
              <a:t>pt</a:t>
            </a:r>
            <a:endParaRPr lang="de-CH" dirty="0"/>
          </a:p>
          <a:p>
            <a:pPr lvl="1"/>
            <a:r>
              <a:rPr lang="de-DE" dirty="0"/>
              <a:t>Zweite Ebene 24 </a:t>
            </a:r>
            <a:r>
              <a:rPr lang="de-DE" dirty="0" err="1"/>
              <a:t>pt</a:t>
            </a:r>
            <a:endParaRPr lang="de-DE" dirty="0"/>
          </a:p>
          <a:p>
            <a:pPr lvl="2"/>
            <a:r>
              <a:rPr lang="de-DE" dirty="0"/>
              <a:t>Dritte Ebene 20 </a:t>
            </a:r>
            <a:r>
              <a:rPr lang="de-DE" dirty="0" err="1"/>
              <a:t>pt</a:t>
            </a:r>
            <a:endParaRPr lang="de-DE" dirty="0"/>
          </a:p>
          <a:p>
            <a:pPr lvl="3"/>
            <a:r>
              <a:rPr lang="de-DE" dirty="0"/>
              <a:t>Vierte Ebene 18 </a:t>
            </a:r>
            <a:r>
              <a:rPr lang="de-DE" dirty="0" err="1"/>
              <a:t>pt</a:t>
            </a:r>
            <a:endParaRPr lang="de-DE" dirty="0"/>
          </a:p>
          <a:p>
            <a:pPr lvl="4"/>
            <a:r>
              <a:rPr lang="de-DE" dirty="0"/>
              <a:t>Fünfte Ebene 18 </a:t>
            </a:r>
            <a:r>
              <a:rPr lang="de-DE" dirty="0" err="1"/>
              <a:t>pt</a:t>
            </a:r>
            <a:endParaRPr lang="de-DE" dirty="0"/>
          </a:p>
        </p:txBody>
      </p:sp>
      <p:sp>
        <p:nvSpPr>
          <p:cNvPr id="10" name="Textplatzhalter 9">
            <a:extLst>
              <a:ext uri="{FF2B5EF4-FFF2-40B4-BE49-F238E27FC236}">
                <a16:creationId xmlns:a16="http://schemas.microsoft.com/office/drawing/2014/main" id="{59FFEDB7-EB20-9065-4EFF-4ADD291C0EC9}"/>
              </a:ext>
            </a:extLst>
          </p:cNvPr>
          <p:cNvSpPr>
            <a:spLocks noGrp="1"/>
          </p:cNvSpPr>
          <p:nvPr>
            <p:ph type="body" sz="quarter" idx="13"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212702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folie mit zwei Boxen">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4D5E41EC-D108-F800-3C48-030264D83844}"/>
              </a:ext>
            </a:extLst>
          </p:cNvPr>
          <p:cNvSpPr>
            <a:spLocks noGrp="1"/>
          </p:cNvSpPr>
          <p:nvPr>
            <p:ph sz="half" idx="1"/>
          </p:nvPr>
        </p:nvSpPr>
        <p:spPr>
          <a:xfrm>
            <a:off x="731838" y="2085975"/>
            <a:ext cx="5246686"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3">
            <a:extLst>
              <a:ext uri="{FF2B5EF4-FFF2-40B4-BE49-F238E27FC236}">
                <a16:creationId xmlns:a16="http://schemas.microsoft.com/office/drawing/2014/main" id="{70CAB923-CD90-8199-F3FC-9A6B87ABC413}"/>
              </a:ext>
            </a:extLst>
          </p:cNvPr>
          <p:cNvSpPr>
            <a:spLocks noGrp="1"/>
          </p:cNvSpPr>
          <p:nvPr>
            <p:ph sz="half" idx="2"/>
          </p:nvPr>
        </p:nvSpPr>
        <p:spPr>
          <a:xfrm>
            <a:off x="6224587" y="2085975"/>
            <a:ext cx="5253037" cy="3892550"/>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itel 1">
            <a:extLst>
              <a:ext uri="{FF2B5EF4-FFF2-40B4-BE49-F238E27FC236}">
                <a16:creationId xmlns:a16="http://schemas.microsoft.com/office/drawing/2014/main" id="{2C81CD0B-8C34-BA5A-BB23-14359B67227C}"/>
              </a:ext>
            </a:extLst>
          </p:cNvPr>
          <p:cNvSpPr>
            <a:spLocks noGrp="1"/>
          </p:cNvSpPr>
          <p:nvPr>
            <p:ph type="title" hasCustomPrompt="1"/>
          </p:nvPr>
        </p:nvSpPr>
        <p:spPr>
          <a:xfrm>
            <a:off x="750675" y="709386"/>
            <a:ext cx="10746000" cy="540000"/>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10" name="Textplatzhalter 9">
            <a:extLst>
              <a:ext uri="{FF2B5EF4-FFF2-40B4-BE49-F238E27FC236}">
                <a16:creationId xmlns:a16="http://schemas.microsoft.com/office/drawing/2014/main" id="{E7704DEB-E1A5-2706-F401-ADFB4ECB7CE8}"/>
              </a:ext>
            </a:extLst>
          </p:cNvPr>
          <p:cNvSpPr>
            <a:spLocks noGrp="1"/>
          </p:cNvSpPr>
          <p:nvPr>
            <p:ph type="body" sz="quarter" idx="13"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4164223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folie mit zwei Boxen und Untertitel">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D297439C-7EB1-F1CC-D4AC-F76307E296DE}"/>
              </a:ext>
            </a:extLst>
          </p:cNvPr>
          <p:cNvSpPr>
            <a:spLocks noGrp="1"/>
          </p:cNvSpPr>
          <p:nvPr>
            <p:ph sz="half" idx="2"/>
          </p:nvPr>
        </p:nvSpPr>
        <p:spPr>
          <a:xfrm>
            <a:off x="731838" y="2243329"/>
            <a:ext cx="5246687" cy="3735196"/>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Inhaltsplatzhalter 5">
            <a:extLst>
              <a:ext uri="{FF2B5EF4-FFF2-40B4-BE49-F238E27FC236}">
                <a16:creationId xmlns:a16="http://schemas.microsoft.com/office/drawing/2014/main" id="{4ACBE0ED-8B53-A86B-7F9B-854076BD3C62}"/>
              </a:ext>
            </a:extLst>
          </p:cNvPr>
          <p:cNvSpPr>
            <a:spLocks noGrp="1"/>
          </p:cNvSpPr>
          <p:nvPr>
            <p:ph sz="quarter" idx="4"/>
          </p:nvPr>
        </p:nvSpPr>
        <p:spPr>
          <a:xfrm>
            <a:off x="6213476" y="2243329"/>
            <a:ext cx="5264149" cy="3735196"/>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extplatzhalter 9">
            <a:extLst>
              <a:ext uri="{FF2B5EF4-FFF2-40B4-BE49-F238E27FC236}">
                <a16:creationId xmlns:a16="http://schemas.microsoft.com/office/drawing/2014/main" id="{4566D3C5-FDBC-D00B-3963-CF8790CBBD43}"/>
              </a:ext>
            </a:extLst>
          </p:cNvPr>
          <p:cNvSpPr>
            <a:spLocks noGrp="1"/>
          </p:cNvSpPr>
          <p:nvPr>
            <p:ph type="body" sz="quarter" idx="13" hasCustomPrompt="1"/>
          </p:nvPr>
        </p:nvSpPr>
        <p:spPr>
          <a:xfrm>
            <a:off x="744102" y="1853640"/>
            <a:ext cx="5234424"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5" name="Textplatzhalter 9">
            <a:extLst>
              <a:ext uri="{FF2B5EF4-FFF2-40B4-BE49-F238E27FC236}">
                <a16:creationId xmlns:a16="http://schemas.microsoft.com/office/drawing/2014/main" id="{076AAF70-9610-E7A4-B6BE-7EC437568BDF}"/>
              </a:ext>
            </a:extLst>
          </p:cNvPr>
          <p:cNvSpPr>
            <a:spLocks noGrp="1"/>
          </p:cNvSpPr>
          <p:nvPr>
            <p:ph type="body" sz="quarter" idx="14" hasCustomPrompt="1"/>
          </p:nvPr>
        </p:nvSpPr>
        <p:spPr>
          <a:xfrm>
            <a:off x="6213473" y="1852430"/>
            <a:ext cx="5283201"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7" name="Titel 1">
            <a:extLst>
              <a:ext uri="{FF2B5EF4-FFF2-40B4-BE49-F238E27FC236}">
                <a16:creationId xmlns:a16="http://schemas.microsoft.com/office/drawing/2014/main" id="{ADA64D66-6F0B-D08C-F295-A82A7E42CE86}"/>
              </a:ext>
            </a:extLst>
          </p:cNvPr>
          <p:cNvSpPr>
            <a:spLocks noGrp="1"/>
          </p:cNvSpPr>
          <p:nvPr>
            <p:ph type="title" hasCustomPrompt="1"/>
          </p:nvPr>
        </p:nvSpPr>
        <p:spPr>
          <a:xfrm>
            <a:off x="750675" y="709386"/>
            <a:ext cx="10746000" cy="540000"/>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Tree>
    <p:extLst>
      <p:ext uri="{BB962C8B-B14F-4D97-AF65-F5344CB8AC3E}">
        <p14:creationId xmlns:p14="http://schemas.microsoft.com/office/powerpoint/2010/main" val="392140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xtfolie mit zwei Boxen und Untertitel">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D297439C-7EB1-F1CC-D4AC-F76307E296DE}"/>
              </a:ext>
            </a:extLst>
          </p:cNvPr>
          <p:cNvSpPr>
            <a:spLocks noGrp="1"/>
          </p:cNvSpPr>
          <p:nvPr>
            <p:ph sz="half" idx="2"/>
          </p:nvPr>
        </p:nvSpPr>
        <p:spPr>
          <a:xfrm>
            <a:off x="745462" y="2500326"/>
            <a:ext cx="5246687" cy="3484549"/>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Inhaltsplatzhalter 5">
            <a:extLst>
              <a:ext uri="{FF2B5EF4-FFF2-40B4-BE49-F238E27FC236}">
                <a16:creationId xmlns:a16="http://schemas.microsoft.com/office/drawing/2014/main" id="{4ACBE0ED-8B53-A86B-7F9B-854076BD3C62}"/>
              </a:ext>
            </a:extLst>
          </p:cNvPr>
          <p:cNvSpPr>
            <a:spLocks noGrp="1"/>
          </p:cNvSpPr>
          <p:nvPr>
            <p:ph sz="quarter" idx="4"/>
          </p:nvPr>
        </p:nvSpPr>
        <p:spPr>
          <a:xfrm>
            <a:off x="6227100" y="2500326"/>
            <a:ext cx="5264149" cy="3484549"/>
          </a:xfrm>
        </p:spPr>
        <p:txBody>
          <a:bodyPr/>
          <a:lstStyle>
            <a:lvl1pPr>
              <a:lnSpc>
                <a:spcPct val="100000"/>
              </a:lnSpc>
              <a:spcBef>
                <a:spcPts val="0"/>
              </a:spcBef>
              <a:spcAft>
                <a:spcPts val="600"/>
              </a:spcAft>
              <a:defRPr>
                <a:solidFill>
                  <a:schemeClr val="tx1"/>
                </a:solidFill>
              </a:defRPr>
            </a:lvl1pPr>
            <a:lvl2pPr>
              <a:lnSpc>
                <a:spcPct val="100000"/>
              </a:lnSpc>
              <a:spcBef>
                <a:spcPts val="0"/>
              </a:spcBef>
              <a:spcAft>
                <a:spcPts val="600"/>
              </a:spcAft>
              <a:defRPr>
                <a:solidFill>
                  <a:schemeClr val="tx1"/>
                </a:solidFill>
              </a:defRPr>
            </a:lvl2pPr>
            <a:lvl3pPr>
              <a:lnSpc>
                <a:spcPct val="100000"/>
              </a:lnSpc>
              <a:spcBef>
                <a:spcPts val="0"/>
              </a:spcBef>
              <a:spcAft>
                <a:spcPts val="600"/>
              </a:spcAft>
              <a:defRPr>
                <a:solidFill>
                  <a:schemeClr val="tx1"/>
                </a:solidFill>
              </a:defRPr>
            </a:lvl3pPr>
            <a:lvl4pPr>
              <a:lnSpc>
                <a:spcPct val="100000"/>
              </a:lnSpc>
              <a:spcBef>
                <a:spcPts val="0"/>
              </a:spcBef>
              <a:spcAft>
                <a:spcPts val="600"/>
              </a:spcAft>
              <a:defRPr>
                <a:solidFill>
                  <a:schemeClr val="tx1"/>
                </a:solidFill>
              </a:defRPr>
            </a:lvl4pPr>
            <a:lvl5pPr>
              <a:lnSpc>
                <a:spcPct val="100000"/>
              </a:lnSpc>
              <a:spcBef>
                <a:spcPts val="0"/>
              </a:spcBef>
              <a:spcAft>
                <a:spcPts val="600"/>
              </a:spcAft>
              <a:defRPr>
                <a:solidFill>
                  <a:schemeClr val="tx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extplatzhalter 9">
            <a:extLst>
              <a:ext uri="{FF2B5EF4-FFF2-40B4-BE49-F238E27FC236}">
                <a16:creationId xmlns:a16="http://schemas.microsoft.com/office/drawing/2014/main" id="{4566D3C5-FDBC-D00B-3963-CF8790CBBD43}"/>
              </a:ext>
            </a:extLst>
          </p:cNvPr>
          <p:cNvSpPr>
            <a:spLocks noGrp="1"/>
          </p:cNvSpPr>
          <p:nvPr>
            <p:ph type="body" sz="quarter" idx="13" hasCustomPrompt="1"/>
          </p:nvPr>
        </p:nvSpPr>
        <p:spPr>
          <a:xfrm>
            <a:off x="757726" y="2110637"/>
            <a:ext cx="5234424"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5" name="Textplatzhalter 9">
            <a:extLst>
              <a:ext uri="{FF2B5EF4-FFF2-40B4-BE49-F238E27FC236}">
                <a16:creationId xmlns:a16="http://schemas.microsoft.com/office/drawing/2014/main" id="{076AAF70-9610-E7A4-B6BE-7EC437568BDF}"/>
              </a:ext>
            </a:extLst>
          </p:cNvPr>
          <p:cNvSpPr>
            <a:spLocks noGrp="1"/>
          </p:cNvSpPr>
          <p:nvPr>
            <p:ph type="body" sz="quarter" idx="14" hasCustomPrompt="1"/>
          </p:nvPr>
        </p:nvSpPr>
        <p:spPr>
          <a:xfrm>
            <a:off x="6227097" y="2109427"/>
            <a:ext cx="5283201" cy="250256"/>
          </a:xfrm>
        </p:spPr>
        <p:txBody>
          <a:bodyPr anchor="ctr">
            <a:noAutofit/>
          </a:bodyPr>
          <a:lstStyle>
            <a:lvl1pPr marL="0" indent="0">
              <a:buNone/>
              <a:defRPr sz="2400" b="1">
                <a:solidFill>
                  <a:schemeClr val="tx1"/>
                </a:solidFill>
              </a:defRPr>
            </a:lvl1pPr>
            <a:lvl5pPr marL="1828800" indent="0">
              <a:buNone/>
              <a:defRPr/>
            </a:lvl5pPr>
          </a:lstStyle>
          <a:p>
            <a:pPr lvl="0"/>
            <a:r>
              <a:rPr lang="de-DE" dirty="0"/>
              <a:t>Untertitel: Arial </a:t>
            </a:r>
            <a:r>
              <a:rPr lang="de-DE" dirty="0" err="1"/>
              <a:t>Bold</a:t>
            </a:r>
            <a:r>
              <a:rPr lang="de-DE" dirty="0"/>
              <a:t>, 24 </a:t>
            </a:r>
            <a:r>
              <a:rPr lang="de-DE" dirty="0" err="1"/>
              <a:t>pt</a:t>
            </a:r>
            <a:endParaRPr lang="de-DE" dirty="0"/>
          </a:p>
        </p:txBody>
      </p:sp>
      <p:sp>
        <p:nvSpPr>
          <p:cNvPr id="7" name="Titel 1">
            <a:extLst>
              <a:ext uri="{FF2B5EF4-FFF2-40B4-BE49-F238E27FC236}">
                <a16:creationId xmlns:a16="http://schemas.microsoft.com/office/drawing/2014/main" id="{ADA64D66-6F0B-D08C-F295-A82A7E42CE86}"/>
              </a:ext>
            </a:extLst>
          </p:cNvPr>
          <p:cNvSpPr>
            <a:spLocks noGrp="1"/>
          </p:cNvSpPr>
          <p:nvPr>
            <p:ph type="title" hasCustomPrompt="1"/>
          </p:nvPr>
        </p:nvSpPr>
        <p:spPr>
          <a:xfrm>
            <a:off x="750675" y="709386"/>
            <a:ext cx="10746000" cy="540000"/>
          </a:xfrm>
        </p:spPr>
        <p:txBody>
          <a:bodyPr anchor="ctr"/>
          <a:lstStyle>
            <a:lvl1pPr>
              <a:defRPr>
                <a:solidFill>
                  <a:schemeClr val="tx1"/>
                </a:solidFill>
              </a:defRPr>
            </a:lvl1pPr>
          </a:lstStyle>
          <a:p>
            <a:pPr lvl="0"/>
            <a:r>
              <a:rPr lang="de-DE" dirty="0"/>
              <a:t>Titel: Arial </a:t>
            </a:r>
            <a:r>
              <a:rPr lang="de-DE" dirty="0" err="1"/>
              <a:t>Bold</a:t>
            </a:r>
            <a:r>
              <a:rPr lang="de-DE" dirty="0"/>
              <a:t> 32 </a:t>
            </a:r>
            <a:r>
              <a:rPr lang="de-DE" dirty="0" err="1"/>
              <a:t>pt</a:t>
            </a:r>
            <a:endParaRPr lang="de-DE" dirty="0"/>
          </a:p>
        </p:txBody>
      </p:sp>
      <p:sp>
        <p:nvSpPr>
          <p:cNvPr id="2" name="Textplatzhalter 9">
            <a:extLst>
              <a:ext uri="{FF2B5EF4-FFF2-40B4-BE49-F238E27FC236}">
                <a16:creationId xmlns:a16="http://schemas.microsoft.com/office/drawing/2014/main" id="{9F4F829F-F67D-1B70-1707-438729A2A069}"/>
              </a:ext>
            </a:extLst>
          </p:cNvPr>
          <p:cNvSpPr>
            <a:spLocks noGrp="1"/>
          </p:cNvSpPr>
          <p:nvPr>
            <p:ph type="body" sz="quarter" idx="15" hasCustomPrompt="1"/>
          </p:nvPr>
        </p:nvSpPr>
        <p:spPr>
          <a:xfrm>
            <a:off x="750888" y="1304676"/>
            <a:ext cx="10745787" cy="539999"/>
          </a:xfrm>
        </p:spPr>
        <p:txBody>
          <a:bodyPr anchor="ctr"/>
          <a:lstStyle>
            <a:lvl1pPr marL="0" indent="0">
              <a:buNone/>
              <a:defRPr>
                <a:solidFill>
                  <a:schemeClr val="tx1"/>
                </a:solidFill>
              </a:defRPr>
            </a:lvl1pPr>
            <a:lvl5pPr marL="1828800" indent="0">
              <a:buNone/>
              <a:defRPr/>
            </a:lvl5pPr>
          </a:lstStyle>
          <a:p>
            <a:pPr lvl="0"/>
            <a:r>
              <a:rPr lang="de-DE" dirty="0"/>
              <a:t>Untertitel: Arial 32 </a:t>
            </a:r>
            <a:r>
              <a:rPr lang="de-DE" dirty="0" err="1"/>
              <a:t>pt</a:t>
            </a:r>
            <a:endParaRPr lang="de-DE" dirty="0"/>
          </a:p>
        </p:txBody>
      </p:sp>
    </p:spTree>
    <p:extLst>
      <p:ext uri="{BB962C8B-B14F-4D97-AF65-F5344CB8AC3E}">
        <p14:creationId xmlns:p14="http://schemas.microsoft.com/office/powerpoint/2010/main" val="1467746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elplatzhalter 1">
            <a:extLst>
              <a:ext uri="{FF2B5EF4-FFF2-40B4-BE49-F238E27FC236}">
                <a16:creationId xmlns:a16="http://schemas.microsoft.com/office/drawing/2014/main" id="{C3C91770-0EB5-F5C3-3AAC-270BDE7A7D40}"/>
              </a:ext>
            </a:extLst>
          </p:cNvPr>
          <p:cNvSpPr>
            <a:spLocks noGrp="1"/>
          </p:cNvSpPr>
          <p:nvPr>
            <p:ph type="title"/>
          </p:nvPr>
        </p:nvSpPr>
        <p:spPr>
          <a:xfrm>
            <a:off x="731837" y="365125"/>
            <a:ext cx="10745787" cy="1325563"/>
          </a:xfrm>
          <a:prstGeom prst="rect">
            <a:avLst/>
          </a:prstGeom>
        </p:spPr>
        <p:txBody>
          <a:bodyPr vert="horz" lIns="91440" tIns="45720" rIns="91440" bIns="45720" rtlCol="0" anchor="ctr">
            <a:normAutofit/>
          </a:bodyPr>
          <a:lstStyle/>
          <a:p>
            <a:r>
              <a:rPr lang="de-DE" dirty="0"/>
              <a:t>Mastertitelformat bearbeiten</a:t>
            </a:r>
          </a:p>
        </p:txBody>
      </p:sp>
      <p:sp>
        <p:nvSpPr>
          <p:cNvPr id="8" name="Textplatzhalter 2">
            <a:extLst>
              <a:ext uri="{FF2B5EF4-FFF2-40B4-BE49-F238E27FC236}">
                <a16:creationId xmlns:a16="http://schemas.microsoft.com/office/drawing/2014/main" id="{46AED7D9-F9A5-322D-683A-4D02A4D19BF0}"/>
              </a:ext>
            </a:extLst>
          </p:cNvPr>
          <p:cNvSpPr>
            <a:spLocks noGrp="1"/>
          </p:cNvSpPr>
          <p:nvPr>
            <p:ph type="body" idx="1"/>
          </p:nvPr>
        </p:nvSpPr>
        <p:spPr>
          <a:xfrm>
            <a:off x="731838" y="1852613"/>
            <a:ext cx="10745786" cy="4125912"/>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780714076"/>
      </p:ext>
    </p:extLst>
  </p:cSld>
  <p:clrMap bg1="lt1" tx1="dk1" bg2="lt2" tx2="dk2" accent1="accent1" accent2="accent2" accent3="accent3" accent4="accent4" accent5="accent5" accent6="accent6" hlink="hlink" folHlink="folHlink"/>
  <p:sldLayoutIdLst>
    <p:sldLayoutId id="2147483649" r:id="rId1"/>
    <p:sldLayoutId id="2147483688" r:id="rId2"/>
    <p:sldLayoutId id="2147483650" r:id="rId3"/>
    <p:sldLayoutId id="2147483651" r:id="rId4"/>
    <p:sldLayoutId id="2147483652" r:id="rId5"/>
    <p:sldLayoutId id="2147483660" r:id="rId6"/>
    <p:sldLayoutId id="2147483662" r:id="rId7"/>
    <p:sldLayoutId id="2147483663" r:id="rId8"/>
    <p:sldLayoutId id="2147483685" r:id="rId9"/>
    <p:sldLayoutId id="2147483664" r:id="rId10"/>
    <p:sldLayoutId id="2147483665" r:id="rId11"/>
    <p:sldLayoutId id="2147483666" r:id="rId12"/>
    <p:sldLayoutId id="2147483667" r:id="rId13"/>
    <p:sldLayoutId id="2147483668" r:id="rId14"/>
    <p:sldLayoutId id="2147483687" r:id="rId15"/>
  </p:sldLayoutIdLst>
  <p:hf hdr="0"/>
  <p:txStyles>
    <p:titleStyle>
      <a:lvl1pPr algn="l" defTabSz="914400" rtl="0" eaLnBrk="1" latinLnBrk="0" hangingPunct="1">
        <a:lnSpc>
          <a:spcPct val="90000"/>
        </a:lnSpc>
        <a:spcBef>
          <a:spcPct val="0"/>
        </a:spcBef>
        <a:buNone/>
        <a:defRPr sz="3200" b="1" kern="1200">
          <a:solidFill>
            <a:srgbClr val="006FB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6FB9"/>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6FB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6FB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6FB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6FB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1323" userDrawn="1">
          <p15:clr>
            <a:srgbClr val="F26B43"/>
          </p15:clr>
        </p15:guide>
        <p15:guide id="3" pos="2048" userDrawn="1">
          <p15:clr>
            <a:srgbClr val="F26B43"/>
          </p15:clr>
        </p15:guide>
        <p15:guide id="4" pos="2184" userDrawn="1">
          <p15:clr>
            <a:srgbClr val="F26B43"/>
          </p15:clr>
        </p15:guide>
        <p15:guide id="5" pos="2910" userDrawn="1">
          <p15:clr>
            <a:srgbClr val="F26B43"/>
          </p15:clr>
        </p15:guide>
        <p15:guide id="6" pos="3046" userDrawn="1">
          <p15:clr>
            <a:srgbClr val="F26B43"/>
          </p15:clr>
        </p15:guide>
        <p15:guide id="8" pos="3772" userDrawn="1">
          <p15:clr>
            <a:srgbClr val="F26B43"/>
          </p15:clr>
        </p15:guide>
        <p15:guide id="10" pos="4634" userDrawn="1">
          <p15:clr>
            <a:srgbClr val="F26B43"/>
          </p15:clr>
        </p15:guide>
        <p15:guide id="11" pos="4793" userDrawn="1">
          <p15:clr>
            <a:srgbClr val="F26B43"/>
          </p15:clr>
        </p15:guide>
        <p15:guide id="12" pos="5496" userDrawn="1">
          <p15:clr>
            <a:srgbClr val="F26B43"/>
          </p15:clr>
        </p15:guide>
        <p15:guide id="13" pos="5654" userDrawn="1">
          <p15:clr>
            <a:srgbClr val="F26B43"/>
          </p15:clr>
        </p15:guide>
        <p15:guide id="14" pos="6380" userDrawn="1">
          <p15:clr>
            <a:srgbClr val="F26B43"/>
          </p15:clr>
        </p15:guide>
        <p15:guide id="15" pos="6516" userDrawn="1">
          <p15:clr>
            <a:srgbClr val="F26B43"/>
          </p15:clr>
        </p15:guide>
        <p15:guide id="16" pos="7242" userDrawn="1">
          <p15:clr>
            <a:srgbClr val="F26B43"/>
          </p15:clr>
        </p15:guide>
        <p15:guide id="17" pos="1164" userDrawn="1">
          <p15:clr>
            <a:srgbClr val="F26B43"/>
          </p15:clr>
        </p15:guide>
        <p15:guide id="18" orient="horz" pos="436" userDrawn="1">
          <p15:clr>
            <a:srgbClr val="F26B43"/>
          </p15:clr>
        </p15:guide>
        <p15:guide id="19" orient="horz" pos="1162" userDrawn="1">
          <p15:clr>
            <a:srgbClr val="F26B43"/>
          </p15:clr>
        </p15:guide>
        <p15:guide id="20" orient="horz" pos="2024" userDrawn="1">
          <p15:clr>
            <a:srgbClr val="F26B43"/>
          </p15:clr>
        </p15:guide>
        <p15:guide id="21" orient="horz" pos="2183" userDrawn="1">
          <p15:clr>
            <a:srgbClr val="F26B43"/>
          </p15:clr>
        </p15:guide>
        <p15:guide id="22" orient="horz" pos="2908" userDrawn="1">
          <p15:clr>
            <a:srgbClr val="F26B43"/>
          </p15:clr>
        </p15:guide>
        <p15:guide id="23" pos="3908" userDrawn="1">
          <p15:clr>
            <a:srgbClr val="F26B43"/>
          </p15:clr>
        </p15:guide>
        <p15:guide id="24" orient="horz" pos="3045" userDrawn="1">
          <p15:clr>
            <a:srgbClr val="F26B43"/>
          </p15:clr>
        </p15:guide>
        <p15:guide id="25" orient="horz" pos="3770" userDrawn="1">
          <p15:clr>
            <a:srgbClr val="F26B43"/>
          </p15:clr>
        </p15:guide>
        <p15:guide id="26" orient="horz" pos="13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platzhalter 2">
            <a:extLst>
              <a:ext uri="{FF2B5EF4-FFF2-40B4-BE49-F238E27FC236}">
                <a16:creationId xmlns:a16="http://schemas.microsoft.com/office/drawing/2014/main" id="{46AED7D9-F9A5-322D-683A-4D02A4D19BF0}"/>
              </a:ext>
            </a:extLst>
          </p:cNvPr>
          <p:cNvSpPr>
            <a:spLocks noGrp="1"/>
          </p:cNvSpPr>
          <p:nvPr>
            <p:ph type="body" idx="1"/>
          </p:nvPr>
        </p:nvSpPr>
        <p:spPr>
          <a:xfrm>
            <a:off x="731838" y="1852613"/>
            <a:ext cx="10745786" cy="4125912"/>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2" name="Datumsplatzhalter 1">
            <a:extLst>
              <a:ext uri="{FF2B5EF4-FFF2-40B4-BE49-F238E27FC236}">
                <a16:creationId xmlns:a16="http://schemas.microsoft.com/office/drawing/2014/main" id="{30C83E51-5ABB-C54E-F523-CD1B4C198102}"/>
              </a:ext>
            </a:extLst>
          </p:cNvPr>
          <p:cNvSpPr>
            <a:spLocks noGrp="1"/>
          </p:cNvSpPr>
          <p:nvPr>
            <p:ph type="dt" sz="half" idx="2"/>
          </p:nvPr>
        </p:nvSpPr>
        <p:spPr>
          <a:xfrm>
            <a:off x="731838" y="6356349"/>
            <a:ext cx="2743200" cy="365125"/>
          </a:xfrm>
          <a:prstGeom prst="rect">
            <a:avLst/>
          </a:prstGeom>
          <a:noFill/>
        </p:spPr>
        <p:txBody>
          <a:bodyPr vert="horz" lIns="91440" tIns="45720" rIns="91440" bIns="45720" rtlCol="0" anchor="ctr"/>
          <a:lstStyle>
            <a:lvl1pPr algn="l">
              <a:defRPr sz="800">
                <a:solidFill>
                  <a:schemeClr val="tx1"/>
                </a:solidFill>
                <a:latin typeface="Arial" panose="020B0604020202020204" pitchFamily="34" charset="0"/>
                <a:cs typeface="Arial" panose="020B0604020202020204" pitchFamily="34" charset="0"/>
              </a:defRPr>
            </a:lvl1pPr>
          </a:lstStyle>
          <a:p>
            <a:fld id="{44577B86-3202-CA46-A672-16BD37394C12}" type="datetime1">
              <a:rPr lang="de-CH" smtClean="0"/>
              <a:t>22.08.2024</a:t>
            </a:fld>
            <a:endParaRPr lang="de-DE" dirty="0"/>
          </a:p>
        </p:txBody>
      </p:sp>
      <p:sp>
        <p:nvSpPr>
          <p:cNvPr id="4" name="Foliennummernplatzhalter 3">
            <a:extLst>
              <a:ext uri="{FF2B5EF4-FFF2-40B4-BE49-F238E27FC236}">
                <a16:creationId xmlns:a16="http://schemas.microsoft.com/office/drawing/2014/main" id="{8A94A170-0119-B4AF-F124-32C23AF63828}"/>
              </a:ext>
            </a:extLst>
          </p:cNvPr>
          <p:cNvSpPr>
            <a:spLocks noGrp="1"/>
          </p:cNvSpPr>
          <p:nvPr>
            <p:ph type="sldNum" sz="quarter" idx="4"/>
          </p:nvPr>
        </p:nvSpPr>
        <p:spPr>
          <a:xfrm>
            <a:off x="8716962" y="6356349"/>
            <a:ext cx="2760660" cy="365125"/>
          </a:xfrm>
          <a:prstGeom prst="rect">
            <a:avLst/>
          </a:prstGeom>
        </p:spPr>
        <p:txBody>
          <a:bodyPr vert="horz" lIns="91440" tIns="45720" rIns="91440" bIns="45720" rtlCol="0" anchor="ctr"/>
          <a:lstStyle>
            <a:lvl1pPr algn="r">
              <a:defRPr sz="800">
                <a:solidFill>
                  <a:schemeClr val="tx1"/>
                </a:solidFill>
                <a:latin typeface="Arial" panose="020B0604020202020204" pitchFamily="34" charset="0"/>
                <a:cs typeface="Arial" panose="020B0604020202020204" pitchFamily="34" charset="0"/>
              </a:defRPr>
            </a:lvl1pPr>
          </a:lstStyle>
          <a:p>
            <a:fld id="{8189B439-3F7D-8A4F-9441-A0D9C8FF3D12}" type="slidenum">
              <a:rPr lang="de-DE" smtClean="0"/>
              <a:pPr/>
              <a:t>‹Nr.›</a:t>
            </a:fld>
            <a:endParaRPr lang="de-DE" dirty="0"/>
          </a:p>
        </p:txBody>
      </p:sp>
      <p:sp>
        <p:nvSpPr>
          <p:cNvPr id="5" name="Titelplatzhalter 4">
            <a:extLst>
              <a:ext uri="{FF2B5EF4-FFF2-40B4-BE49-F238E27FC236}">
                <a16:creationId xmlns:a16="http://schemas.microsoft.com/office/drawing/2014/main" id="{09DE5E32-4773-901C-B9D4-A99AA435C35F}"/>
              </a:ext>
            </a:extLst>
          </p:cNvPr>
          <p:cNvSpPr>
            <a:spLocks noGrp="1"/>
          </p:cNvSpPr>
          <p:nvPr>
            <p:ph type="title"/>
          </p:nvPr>
        </p:nvSpPr>
        <p:spPr>
          <a:xfrm>
            <a:off x="731837" y="365125"/>
            <a:ext cx="10745785" cy="1325563"/>
          </a:xfrm>
          <a:prstGeom prst="rect">
            <a:avLst/>
          </a:prstGeom>
        </p:spPr>
        <p:txBody>
          <a:bodyPr vert="horz" lIns="91440" tIns="45720" rIns="91440" bIns="45720" rtlCol="0" anchor="ctr">
            <a:normAutofit/>
          </a:bodyPr>
          <a:lstStyle/>
          <a:p>
            <a:r>
              <a:rPr lang="de-DE"/>
              <a:t>Mastertitelformat bearbeiten</a:t>
            </a:r>
          </a:p>
        </p:txBody>
      </p:sp>
      <p:sp>
        <p:nvSpPr>
          <p:cNvPr id="6" name="Fußzeilenplatzhalter 5">
            <a:extLst>
              <a:ext uri="{FF2B5EF4-FFF2-40B4-BE49-F238E27FC236}">
                <a16:creationId xmlns:a16="http://schemas.microsoft.com/office/drawing/2014/main" id="{CFEA870C-77F4-DE10-D0B4-B7FDB8CB82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800">
                <a:solidFill>
                  <a:schemeClr val="tx1"/>
                </a:solidFill>
                <a:latin typeface="Arial" panose="020B0604020202020204" pitchFamily="34" charset="0"/>
                <a:cs typeface="Arial" panose="020B0604020202020204" pitchFamily="34" charset="0"/>
              </a:defRPr>
            </a:lvl1pPr>
          </a:lstStyle>
          <a:p>
            <a:r>
              <a:rPr lang="de-DE" dirty="0"/>
              <a:t>Titel der Präsentation</a:t>
            </a:r>
          </a:p>
        </p:txBody>
      </p:sp>
    </p:spTree>
    <p:extLst>
      <p:ext uri="{BB962C8B-B14F-4D97-AF65-F5344CB8AC3E}">
        <p14:creationId xmlns:p14="http://schemas.microsoft.com/office/powerpoint/2010/main" val="119265165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86" r:id="rId8"/>
    <p:sldLayoutId id="2147483678" r:id="rId9"/>
    <p:sldLayoutId id="2147483679" r:id="rId10"/>
    <p:sldLayoutId id="2147483680" r:id="rId11"/>
    <p:sldLayoutId id="2147483681" r:id="rId12"/>
    <p:sldLayoutId id="2147483682" r:id="rId13"/>
    <p:sldLayoutId id="2147483683" r:id="rId14"/>
    <p:sldLayoutId id="2147483689" r:id="rId15"/>
  </p:sldLayoutIdLst>
  <p:hf hdr="0"/>
  <p:txStyles>
    <p:titleStyle>
      <a:lvl1pPr algn="l" defTabSz="914400" rtl="0" eaLnBrk="1" latinLnBrk="0" hangingPunct="1">
        <a:lnSpc>
          <a:spcPct val="90000"/>
        </a:lnSpc>
        <a:spcBef>
          <a:spcPct val="0"/>
        </a:spcBef>
        <a:buNone/>
        <a:defRPr sz="3200" b="1" kern="1200">
          <a:solidFill>
            <a:srgbClr val="006FB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6FB9"/>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6FB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6FB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6FB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6FB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1323" userDrawn="1">
          <p15:clr>
            <a:srgbClr val="F26B43"/>
          </p15:clr>
        </p15:guide>
        <p15:guide id="3" pos="2048" userDrawn="1">
          <p15:clr>
            <a:srgbClr val="F26B43"/>
          </p15:clr>
        </p15:guide>
        <p15:guide id="4" pos="2184" userDrawn="1">
          <p15:clr>
            <a:srgbClr val="F26B43"/>
          </p15:clr>
        </p15:guide>
        <p15:guide id="5" pos="2910" userDrawn="1">
          <p15:clr>
            <a:srgbClr val="F26B43"/>
          </p15:clr>
        </p15:guide>
        <p15:guide id="6" pos="3046" userDrawn="1">
          <p15:clr>
            <a:srgbClr val="F26B43"/>
          </p15:clr>
        </p15:guide>
        <p15:guide id="8" pos="3772" userDrawn="1">
          <p15:clr>
            <a:srgbClr val="F26B43"/>
          </p15:clr>
        </p15:guide>
        <p15:guide id="10" pos="4634" userDrawn="1">
          <p15:clr>
            <a:srgbClr val="F26B43"/>
          </p15:clr>
        </p15:guide>
        <p15:guide id="11" pos="4793" userDrawn="1">
          <p15:clr>
            <a:srgbClr val="F26B43"/>
          </p15:clr>
        </p15:guide>
        <p15:guide id="12" pos="5496" userDrawn="1">
          <p15:clr>
            <a:srgbClr val="F26B43"/>
          </p15:clr>
        </p15:guide>
        <p15:guide id="13" pos="5654" userDrawn="1">
          <p15:clr>
            <a:srgbClr val="F26B43"/>
          </p15:clr>
        </p15:guide>
        <p15:guide id="14" pos="6380" userDrawn="1">
          <p15:clr>
            <a:srgbClr val="F26B43"/>
          </p15:clr>
        </p15:guide>
        <p15:guide id="15" pos="6516" userDrawn="1">
          <p15:clr>
            <a:srgbClr val="F26B43"/>
          </p15:clr>
        </p15:guide>
        <p15:guide id="16" pos="7242" userDrawn="1">
          <p15:clr>
            <a:srgbClr val="F26B43"/>
          </p15:clr>
        </p15:guide>
        <p15:guide id="17" pos="1164" userDrawn="1">
          <p15:clr>
            <a:srgbClr val="F26B43"/>
          </p15:clr>
        </p15:guide>
        <p15:guide id="18" orient="horz" pos="436" userDrawn="1">
          <p15:clr>
            <a:srgbClr val="F26B43"/>
          </p15:clr>
        </p15:guide>
        <p15:guide id="19" orient="horz" pos="1162" userDrawn="1">
          <p15:clr>
            <a:srgbClr val="F26B43"/>
          </p15:clr>
        </p15:guide>
        <p15:guide id="20" orient="horz" pos="2024" userDrawn="1">
          <p15:clr>
            <a:srgbClr val="F26B43"/>
          </p15:clr>
        </p15:guide>
        <p15:guide id="21" orient="horz" pos="2183" userDrawn="1">
          <p15:clr>
            <a:srgbClr val="F26B43"/>
          </p15:clr>
        </p15:guide>
        <p15:guide id="22" orient="horz" pos="2908" userDrawn="1">
          <p15:clr>
            <a:srgbClr val="F26B43"/>
          </p15:clr>
        </p15:guide>
        <p15:guide id="23" pos="3908" userDrawn="1">
          <p15:clr>
            <a:srgbClr val="F26B43"/>
          </p15:clr>
        </p15:guide>
        <p15:guide id="24" orient="horz" pos="3045" userDrawn="1">
          <p15:clr>
            <a:srgbClr val="F26B43"/>
          </p15:clr>
        </p15:guide>
        <p15:guide id="25" orient="horz" pos="3770" userDrawn="1">
          <p15:clr>
            <a:srgbClr val="F26B43"/>
          </p15:clr>
        </p15:guide>
        <p15:guide id="26" orient="horz" pos="13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80E0863F-148D-BC50-D2D8-C0608B74A4EC}"/>
              </a:ext>
            </a:extLst>
          </p:cNvPr>
          <p:cNvSpPr>
            <a:spLocks noGrp="1"/>
          </p:cNvSpPr>
          <p:nvPr>
            <p:ph type="body" sz="quarter" idx="13"/>
          </p:nvPr>
        </p:nvSpPr>
        <p:spPr>
          <a:xfrm>
            <a:off x="1682115" y="2432684"/>
            <a:ext cx="4413600" cy="1259640"/>
          </a:xfrm>
        </p:spPr>
        <p:txBody>
          <a:bodyPr>
            <a:normAutofit/>
          </a:bodyPr>
          <a:lstStyle/>
          <a:p>
            <a:pPr>
              <a:lnSpc>
                <a:spcPct val="100000"/>
              </a:lnSpc>
              <a:spcBef>
                <a:spcPts val="0"/>
              </a:spcBef>
            </a:pPr>
            <a:r>
              <a:rPr lang="de-DE" sz="3600" dirty="0"/>
              <a:t>Übertrittsverfahren I</a:t>
            </a:r>
          </a:p>
          <a:p>
            <a:pPr>
              <a:lnSpc>
                <a:spcPct val="100000"/>
              </a:lnSpc>
              <a:spcBef>
                <a:spcPts val="0"/>
              </a:spcBef>
            </a:pPr>
            <a:r>
              <a:rPr lang="de-DE" sz="2400" dirty="0"/>
              <a:t>Primarstufe – Sekundarstufe I</a:t>
            </a:r>
          </a:p>
        </p:txBody>
      </p:sp>
      <p:sp>
        <p:nvSpPr>
          <p:cNvPr id="16" name="Textplatzhalter 15">
            <a:extLst>
              <a:ext uri="{FF2B5EF4-FFF2-40B4-BE49-F238E27FC236}">
                <a16:creationId xmlns:a16="http://schemas.microsoft.com/office/drawing/2014/main" id="{A93C2029-108C-D7BD-0090-9C4A998EEF96}"/>
              </a:ext>
            </a:extLst>
          </p:cNvPr>
          <p:cNvSpPr>
            <a:spLocks noGrp="1"/>
          </p:cNvSpPr>
          <p:nvPr>
            <p:ph type="body" sz="quarter" idx="14"/>
          </p:nvPr>
        </p:nvSpPr>
        <p:spPr>
          <a:xfrm>
            <a:off x="1682114" y="3692324"/>
            <a:ext cx="4413600" cy="774456"/>
          </a:xfrm>
        </p:spPr>
        <p:txBody>
          <a:bodyPr>
            <a:normAutofit/>
          </a:bodyPr>
          <a:lstStyle/>
          <a:p>
            <a:r>
              <a:rPr lang="de-DE" sz="1900" dirty="0"/>
              <a:t>Informationen für Erziehungsberechtigte </a:t>
            </a:r>
          </a:p>
          <a:p>
            <a:r>
              <a:rPr lang="de-DE" sz="1900" dirty="0"/>
              <a:t>Präsentation der Übertrittskommission I</a:t>
            </a:r>
          </a:p>
        </p:txBody>
      </p:sp>
      <p:pic>
        <p:nvPicPr>
          <p:cNvPr id="7" name="Bildplatzhalter 6" descr="Ein Bild, das draußen, Wasser, Himmel, Baum enthält.&#10;&#10;Automatisch generierte Beschreibung">
            <a:extLst>
              <a:ext uri="{FF2B5EF4-FFF2-40B4-BE49-F238E27FC236}">
                <a16:creationId xmlns:a16="http://schemas.microsoft.com/office/drawing/2014/main" id="{C0361309-924E-FA05-DF04-23D2B93EAE72}"/>
              </a:ext>
            </a:extLst>
          </p:cNvPr>
          <p:cNvPicPr>
            <a:picLocks noGrp="1" noChangeAspect="1"/>
          </p:cNvPicPr>
          <p:nvPr>
            <p:ph type="pic" idx="1"/>
          </p:nvPr>
        </p:nvPicPr>
        <p:blipFill rotWithShape="1">
          <a:blip r:embed="rId3"/>
          <a:srcRect l="29" t="19575" r="-29" b="49527"/>
          <a:stretch/>
        </p:blipFill>
        <p:spPr>
          <a:xfrm>
            <a:off x="6224083" y="0"/>
            <a:ext cx="5975351" cy="2428430"/>
          </a:xfrm>
        </p:spPr>
      </p:pic>
      <p:sp>
        <p:nvSpPr>
          <p:cNvPr id="17" name="Bildplatzhalter 16">
            <a:extLst>
              <a:ext uri="{FF2B5EF4-FFF2-40B4-BE49-F238E27FC236}">
                <a16:creationId xmlns:a16="http://schemas.microsoft.com/office/drawing/2014/main" id="{4805486A-0B53-F4F1-A329-16C542FED9AF}"/>
              </a:ext>
            </a:extLst>
          </p:cNvPr>
          <p:cNvSpPr>
            <a:spLocks noGrp="1"/>
          </p:cNvSpPr>
          <p:nvPr>
            <p:ph type="pic" idx="15"/>
          </p:nvPr>
        </p:nvSpPr>
        <p:spPr/>
        <p:txBody>
          <a:bodyPr/>
          <a:lstStyle/>
          <a:p>
            <a:endParaRPr lang="de-CH"/>
          </a:p>
        </p:txBody>
      </p:sp>
      <p:pic>
        <p:nvPicPr>
          <p:cNvPr id="8" name="Bildplatzhalter 6" descr="Ein Bild, das draußen, Wasser, Himmel, Baum enthält.&#10;&#10;Automatisch generierte Beschreibung">
            <a:extLst>
              <a:ext uri="{FF2B5EF4-FFF2-40B4-BE49-F238E27FC236}">
                <a16:creationId xmlns:a16="http://schemas.microsoft.com/office/drawing/2014/main" id="{6ACA9E6E-C784-BF00-8470-245911F84FA9}"/>
              </a:ext>
            </a:extLst>
          </p:cNvPr>
          <p:cNvPicPr>
            <a:picLocks noChangeAspect="1"/>
          </p:cNvPicPr>
          <p:nvPr/>
        </p:nvPicPr>
        <p:blipFill rotWithShape="1">
          <a:blip r:embed="rId3"/>
          <a:srcRect t="50000" b="19344"/>
          <a:stretch/>
        </p:blipFill>
        <p:spPr>
          <a:xfrm>
            <a:off x="6222380" y="4466780"/>
            <a:ext cx="5969620" cy="2432685"/>
          </a:xfrm>
          <a:prstGeom prst="rect">
            <a:avLst/>
          </a:prstGeom>
          <a:noFill/>
          <a:ln>
            <a:noFill/>
          </a:ln>
        </p:spPr>
      </p:pic>
    </p:spTree>
    <p:extLst>
      <p:ext uri="{BB962C8B-B14F-4D97-AF65-F5344CB8AC3E}">
        <p14:creationId xmlns:p14="http://schemas.microsoft.com/office/powerpoint/2010/main" val="1029992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4F1BD1-05B0-8CCB-4359-45129B3F57BD}"/>
              </a:ext>
            </a:extLst>
          </p:cNvPr>
          <p:cNvSpPr>
            <a:spLocks noGrp="1"/>
          </p:cNvSpPr>
          <p:nvPr>
            <p:ph type="title"/>
          </p:nvPr>
        </p:nvSpPr>
        <p:spPr/>
        <p:txBody>
          <a:bodyPr/>
          <a:lstStyle/>
          <a:p>
            <a:r>
              <a:rPr lang="de-CH" dirty="0"/>
              <a:t>Ablauf des Verfahrens</a:t>
            </a:r>
          </a:p>
        </p:txBody>
      </p:sp>
      <p:sp>
        <p:nvSpPr>
          <p:cNvPr id="5" name="Text Box 11">
            <a:extLst>
              <a:ext uri="{FF2B5EF4-FFF2-40B4-BE49-F238E27FC236}">
                <a16:creationId xmlns:a16="http://schemas.microsoft.com/office/drawing/2014/main" id="{429A0911-454A-C505-E59E-3D98481426AF}"/>
              </a:ext>
            </a:extLst>
          </p:cNvPr>
          <p:cNvSpPr txBox="1">
            <a:spLocks noChangeArrowheads="1"/>
          </p:cNvSpPr>
          <p:nvPr/>
        </p:nvSpPr>
        <p:spPr bwMode="auto">
          <a:xfrm>
            <a:off x="660811" y="2269287"/>
            <a:ext cx="2038973"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Deutsch</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Mathematik</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Natur, Mensch, Gesellschaft</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Orientierungswert für Gymnasium: 5.2 </a:t>
            </a:r>
          </a:p>
        </p:txBody>
      </p:sp>
      <p:sp>
        <p:nvSpPr>
          <p:cNvPr id="6" name="Text Box 12">
            <a:extLst>
              <a:ext uri="{FF2B5EF4-FFF2-40B4-BE49-F238E27FC236}">
                <a16:creationId xmlns:a16="http://schemas.microsoft.com/office/drawing/2014/main" id="{D4D083AF-D129-EF35-B137-723E067DC572}"/>
              </a:ext>
            </a:extLst>
          </p:cNvPr>
          <p:cNvSpPr txBox="1">
            <a:spLocks noChangeArrowheads="1"/>
          </p:cNvSpPr>
          <p:nvPr/>
        </p:nvSpPr>
        <p:spPr bwMode="auto">
          <a:xfrm>
            <a:off x="3981860" y="2259073"/>
            <a:ext cx="223361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Dialog-/Kooperationsfähigkeit</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Konfliktfähigkeit</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Respektvoller Umgang</a:t>
            </a:r>
          </a:p>
          <a:p>
            <a:pPr eaLnBrk="1" hangingPunct="1">
              <a:lnSpc>
                <a:spcPct val="100000"/>
              </a:lnSpc>
              <a:spcBef>
                <a:spcPct val="0"/>
              </a:spcBef>
            </a:pPr>
            <a:endParaRPr lang="de-CH" altLang="de-DE" sz="1000" dirty="0">
              <a:solidFill>
                <a:srgbClr val="000000"/>
              </a:solidFill>
              <a:latin typeface="Arial" panose="020B0604020202020204" pitchFamily="34" charset="0"/>
              <a:cs typeface="Arial" panose="020B0604020202020204" pitchFamily="34" charset="0"/>
            </a:endParaRPr>
          </a:p>
        </p:txBody>
      </p:sp>
      <p:sp>
        <p:nvSpPr>
          <p:cNvPr id="7" name="Text Box 13">
            <a:extLst>
              <a:ext uri="{FF2B5EF4-FFF2-40B4-BE49-F238E27FC236}">
                <a16:creationId xmlns:a16="http://schemas.microsoft.com/office/drawing/2014/main" id="{748DA829-A8FA-4036-5805-59DEBAFE1FCE}"/>
              </a:ext>
            </a:extLst>
          </p:cNvPr>
          <p:cNvSpPr txBox="1">
            <a:spLocks noChangeArrowheads="1"/>
          </p:cNvSpPr>
          <p:nvPr/>
        </p:nvSpPr>
        <p:spPr bwMode="auto">
          <a:xfrm>
            <a:off x="2583415" y="2259073"/>
            <a:ext cx="172878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Selbstreflexion</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Selbstständigkeit</a:t>
            </a:r>
          </a:p>
          <a:p>
            <a:pPr eaLnBrk="1" hangingPunct="1">
              <a:lnSpc>
                <a:spcPct val="100000"/>
              </a:lnSpc>
              <a:spcBef>
                <a:spcPct val="0"/>
              </a:spcBef>
            </a:pPr>
            <a:r>
              <a:rPr lang="de-CH" altLang="de-DE" sz="1000" dirty="0">
                <a:solidFill>
                  <a:srgbClr val="000000"/>
                </a:solidFill>
                <a:latin typeface="Arial" panose="020B0604020202020204" pitchFamily="34" charset="0"/>
                <a:cs typeface="Arial" panose="020B0604020202020204" pitchFamily="34" charset="0"/>
              </a:rPr>
              <a:t>- Eigenständigkeit</a:t>
            </a:r>
          </a:p>
        </p:txBody>
      </p:sp>
      <p:sp>
        <p:nvSpPr>
          <p:cNvPr id="8" name="Text Box 14">
            <a:extLst>
              <a:ext uri="{FF2B5EF4-FFF2-40B4-BE49-F238E27FC236}">
                <a16:creationId xmlns:a16="http://schemas.microsoft.com/office/drawing/2014/main" id="{1966F285-E843-FF5B-C983-B99FB2CF7C61}"/>
              </a:ext>
            </a:extLst>
          </p:cNvPr>
          <p:cNvSpPr txBox="1">
            <a:spLocks noChangeArrowheads="1"/>
          </p:cNvSpPr>
          <p:nvPr/>
        </p:nvSpPr>
        <p:spPr bwMode="auto">
          <a:xfrm>
            <a:off x="671513" y="4611688"/>
            <a:ext cx="7848600" cy="719137"/>
          </a:xfrm>
          <a:prstGeom prst="rect">
            <a:avLst/>
          </a:prstGeom>
          <a:solidFill>
            <a:schemeClr val="bg2"/>
          </a:solidFill>
          <a:ln w="6350">
            <a:solidFill>
              <a:schemeClr val="tx1"/>
            </a:solidFill>
            <a:miter lim="800000"/>
            <a:headEnd/>
            <a:tailEnd/>
          </a:ln>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a:solidFill>
                  <a:srgbClr val="FFFFFF"/>
                </a:solidFill>
                <a:latin typeface="Arial" panose="020B0604020202020204" pitchFamily="34" charset="0"/>
                <a:cs typeface="Arial" panose="020B0604020202020204" pitchFamily="34" charset="0"/>
              </a:rPr>
              <a:t>Zuweisungsgespräch</a:t>
            </a:r>
          </a:p>
          <a:p>
            <a:pPr algn="ctr">
              <a:lnSpc>
                <a:spcPct val="100000"/>
              </a:lnSpc>
              <a:spcBef>
                <a:spcPct val="0"/>
              </a:spcBef>
            </a:pPr>
            <a:r>
              <a:rPr lang="de-CH" altLang="de-DE" sz="1200">
                <a:solidFill>
                  <a:srgbClr val="FFFFFF"/>
                </a:solidFill>
                <a:latin typeface="Arial" panose="020B0604020202020204" pitchFamily="34" charset="0"/>
                <a:cs typeface="Arial" panose="020B0604020202020204" pitchFamily="34" charset="0"/>
              </a:rPr>
              <a:t>(6. Klasse: bis 15. März)</a:t>
            </a:r>
          </a:p>
          <a:p>
            <a:pPr algn="ctr">
              <a:lnSpc>
                <a:spcPct val="100000"/>
              </a:lnSpc>
              <a:spcBef>
                <a:spcPct val="0"/>
              </a:spcBef>
            </a:pPr>
            <a:r>
              <a:rPr lang="de-CH" altLang="de-DE" sz="1200">
                <a:solidFill>
                  <a:srgbClr val="FFFFFF"/>
                </a:solidFill>
                <a:latin typeface="Arial" panose="020B0604020202020204" pitchFamily="34" charset="0"/>
                <a:cs typeface="Arial" panose="020B0604020202020204" pitchFamily="34" charset="0"/>
              </a:rPr>
              <a:t>Zuweisung in diejenige Schulart der Sekundarstufe I, in der das Kind am besten gefördert werden kann</a:t>
            </a:r>
          </a:p>
        </p:txBody>
      </p:sp>
      <p:sp>
        <p:nvSpPr>
          <p:cNvPr id="9" name="Text Box 15">
            <a:extLst>
              <a:ext uri="{FF2B5EF4-FFF2-40B4-BE49-F238E27FC236}">
                <a16:creationId xmlns:a16="http://schemas.microsoft.com/office/drawing/2014/main" id="{0928EEC7-9657-6D49-3D9D-92E809DAD98A}"/>
              </a:ext>
            </a:extLst>
          </p:cNvPr>
          <p:cNvSpPr txBox="1">
            <a:spLocks noChangeArrowheads="1"/>
          </p:cNvSpPr>
          <p:nvPr/>
        </p:nvSpPr>
        <p:spPr bwMode="auto">
          <a:xfrm>
            <a:off x="671510" y="1291969"/>
            <a:ext cx="1897087" cy="945271"/>
          </a:xfrm>
          <a:prstGeom prst="rect">
            <a:avLst/>
          </a:prstGeom>
          <a:solidFill>
            <a:schemeClr val="accent1"/>
          </a:solidFill>
          <a:ln w="9525">
            <a:solidFill>
              <a:srgbClr val="000000"/>
            </a:solidFill>
            <a:miter lim="800000"/>
            <a:headEnd/>
            <a:tailEnd/>
          </a:ln>
        </p:spPr>
        <p:txBody>
          <a:bodyPr/>
          <a:lstStyle>
            <a:lvl1pPr eaLnBrk="0" hangingPunct="0">
              <a:lnSpc>
                <a:spcPts val="3200"/>
              </a:lnSpc>
              <a:spcBef>
                <a:spcPts val="1600"/>
              </a:spcBef>
              <a:tabLst>
                <a:tab pos="269875" algn="r"/>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Fachliche Kompetenzen </a:t>
            </a:r>
          </a:p>
          <a:p>
            <a:pPr algn="ctr" eaLnBrk="1" hangingPunct="1">
              <a:lnSpc>
                <a:spcPct val="100000"/>
              </a:lnSpc>
              <a:spcBef>
                <a:spcPct val="0"/>
              </a:spcBef>
            </a:pPr>
            <a:r>
              <a:rPr lang="de-CH" altLang="de-DE" sz="1000" b="1" dirty="0">
                <a:solidFill>
                  <a:srgbClr val="FFFFFF"/>
                </a:solidFill>
                <a:latin typeface="Arial" panose="020B0604020202020204" pitchFamily="34" charset="0"/>
                <a:cs typeface="Arial" panose="020B0604020202020204" pitchFamily="34" charset="0"/>
              </a:rPr>
              <a:t>(inkl. methodische Kompetenzen)</a:t>
            </a:r>
          </a:p>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Zeugnisnoten </a:t>
            </a:r>
          </a:p>
        </p:txBody>
      </p:sp>
      <p:sp>
        <p:nvSpPr>
          <p:cNvPr id="10" name="Text Box 16">
            <a:extLst>
              <a:ext uri="{FF2B5EF4-FFF2-40B4-BE49-F238E27FC236}">
                <a16:creationId xmlns:a16="http://schemas.microsoft.com/office/drawing/2014/main" id="{FE6E45D1-FA3E-FD76-6B1B-02C91A2F20E3}"/>
              </a:ext>
            </a:extLst>
          </p:cNvPr>
          <p:cNvSpPr txBox="1">
            <a:spLocks noChangeArrowheads="1"/>
          </p:cNvSpPr>
          <p:nvPr/>
        </p:nvSpPr>
        <p:spPr bwMode="auto">
          <a:xfrm>
            <a:off x="2606378" y="1291969"/>
            <a:ext cx="1344562" cy="949579"/>
          </a:xfrm>
          <a:prstGeom prst="rect">
            <a:avLst/>
          </a:prstGeom>
          <a:solidFill>
            <a:schemeClr val="accent1"/>
          </a:solidFill>
          <a:ln w="9525">
            <a:solidFill>
              <a:srgbClr val="000000"/>
            </a:solidFill>
            <a:miter lim="800000"/>
            <a:headEnd/>
            <a:tailEnd/>
          </a:ln>
        </p:spPr>
        <p:txBody>
          <a:bodyPr/>
          <a:lstStyle>
            <a:lvl1pPr eaLnBrk="0" hangingPunct="0">
              <a:lnSpc>
                <a:spcPts val="3200"/>
              </a:lnSpc>
              <a:spcBef>
                <a:spcPts val="1600"/>
              </a:spcBef>
              <a:tabLst>
                <a:tab pos="269875" algn="r"/>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Personale Kompetenzen</a:t>
            </a:r>
            <a:r>
              <a:rPr lang="de-CH" altLang="de-DE" sz="1400" b="1" dirty="0">
                <a:solidFill>
                  <a:srgbClr val="FFFFFF"/>
                </a:solidFill>
                <a:latin typeface="Arial" panose="020B0604020202020204" pitchFamily="34" charset="0"/>
                <a:cs typeface="Arial" panose="020B0604020202020204" pitchFamily="34" charset="0"/>
              </a:rPr>
              <a:t>	</a:t>
            </a:r>
          </a:p>
        </p:txBody>
      </p:sp>
      <p:sp>
        <p:nvSpPr>
          <p:cNvPr id="11" name="Text Box 17">
            <a:extLst>
              <a:ext uri="{FF2B5EF4-FFF2-40B4-BE49-F238E27FC236}">
                <a16:creationId xmlns:a16="http://schemas.microsoft.com/office/drawing/2014/main" id="{A8FBFE25-8FDC-BEB5-A1BF-C046BF773DAB}"/>
              </a:ext>
            </a:extLst>
          </p:cNvPr>
          <p:cNvSpPr txBox="1">
            <a:spLocks noChangeArrowheads="1"/>
          </p:cNvSpPr>
          <p:nvPr/>
        </p:nvSpPr>
        <p:spPr bwMode="auto">
          <a:xfrm>
            <a:off x="3981860" y="1291969"/>
            <a:ext cx="1871662" cy="949579"/>
          </a:xfrm>
          <a:prstGeom prst="rect">
            <a:avLst/>
          </a:prstGeom>
          <a:solidFill>
            <a:schemeClr val="accent1"/>
          </a:solidFill>
          <a:ln w="9525">
            <a:solidFill>
              <a:srgbClr val="000000"/>
            </a:solidFill>
            <a:miter lim="800000"/>
            <a:headEnd/>
            <a:tailEnd/>
          </a:ln>
        </p:spPr>
        <p:txBody>
          <a:bodyPr/>
          <a:lstStyle>
            <a:lvl1pPr eaLnBrk="0" hangingPunct="0">
              <a:lnSpc>
                <a:spcPts val="3200"/>
              </a:lnSpc>
              <a:spcBef>
                <a:spcPts val="1600"/>
              </a:spcBef>
              <a:tabLst>
                <a:tab pos="269875" algn="r"/>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Soziale </a:t>
            </a:r>
          </a:p>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Kompetenzen</a:t>
            </a:r>
          </a:p>
        </p:txBody>
      </p:sp>
      <p:sp>
        <p:nvSpPr>
          <p:cNvPr id="12" name="Text Box 18">
            <a:extLst>
              <a:ext uri="{FF2B5EF4-FFF2-40B4-BE49-F238E27FC236}">
                <a16:creationId xmlns:a16="http://schemas.microsoft.com/office/drawing/2014/main" id="{57525B18-1774-799B-05B9-E5C6209914EF}"/>
              </a:ext>
            </a:extLst>
          </p:cNvPr>
          <p:cNvSpPr txBox="1">
            <a:spLocks noChangeArrowheads="1"/>
          </p:cNvSpPr>
          <p:nvPr/>
        </p:nvSpPr>
        <p:spPr bwMode="auto">
          <a:xfrm>
            <a:off x="7297702" y="1291969"/>
            <a:ext cx="1222411" cy="954343"/>
          </a:xfrm>
          <a:prstGeom prst="rect">
            <a:avLst/>
          </a:prstGeom>
          <a:solidFill>
            <a:schemeClr val="accent1"/>
          </a:solidFill>
          <a:ln w="9525">
            <a:solidFill>
              <a:srgbClr val="000000"/>
            </a:solidFill>
            <a:miter lim="800000"/>
            <a:headEnd/>
            <a:tailEnd/>
          </a:ln>
        </p:spPr>
        <p:txBody>
          <a:bodyPr/>
          <a:lstStyle>
            <a:lvl1pPr eaLnBrk="0" hangingPunct="0">
              <a:lnSpc>
                <a:spcPts val="3200"/>
              </a:lnSpc>
              <a:spcBef>
                <a:spcPts val="1600"/>
              </a:spcBef>
              <a:tabLst>
                <a:tab pos="269875" algn="r"/>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Neigungen, Interessen </a:t>
            </a:r>
            <a:br>
              <a:rPr lang="de-CH" altLang="de-DE" sz="1200" b="1" dirty="0">
                <a:solidFill>
                  <a:srgbClr val="FFFFFF"/>
                </a:solidFill>
                <a:latin typeface="Arial" panose="020B0604020202020204" pitchFamily="34" charset="0"/>
                <a:cs typeface="Arial" panose="020B0604020202020204" pitchFamily="34" charset="0"/>
              </a:rPr>
            </a:br>
            <a:r>
              <a:rPr lang="de-CH" altLang="de-DE" sz="1200" b="1" dirty="0">
                <a:solidFill>
                  <a:srgbClr val="FFFFFF"/>
                </a:solidFill>
                <a:latin typeface="Arial" panose="020B0604020202020204" pitchFamily="34" charset="0"/>
                <a:cs typeface="Arial" panose="020B0604020202020204" pitchFamily="34" charset="0"/>
              </a:rPr>
              <a:t>des Kindes</a:t>
            </a:r>
          </a:p>
        </p:txBody>
      </p:sp>
      <p:sp>
        <p:nvSpPr>
          <p:cNvPr id="13" name="Text Box 19">
            <a:extLst>
              <a:ext uri="{FF2B5EF4-FFF2-40B4-BE49-F238E27FC236}">
                <a16:creationId xmlns:a16="http://schemas.microsoft.com/office/drawing/2014/main" id="{763B6E07-39BC-0B4D-0FC5-E11C223B4804}"/>
              </a:ext>
            </a:extLst>
          </p:cNvPr>
          <p:cNvSpPr txBox="1">
            <a:spLocks noChangeArrowheads="1"/>
          </p:cNvSpPr>
          <p:nvPr/>
        </p:nvSpPr>
        <p:spPr bwMode="auto">
          <a:xfrm>
            <a:off x="671513" y="3205163"/>
            <a:ext cx="7848600" cy="503237"/>
          </a:xfrm>
          <a:prstGeom prst="rect">
            <a:avLst/>
          </a:prstGeom>
          <a:solidFill>
            <a:schemeClr val="folHlink">
              <a:alpha val="70979"/>
            </a:schemeClr>
          </a:solidFill>
          <a:ln w="9525">
            <a:solidFill>
              <a:srgbClr val="000000"/>
            </a:solidFill>
            <a:miter lim="800000"/>
            <a:headEnd/>
            <a:tailEnd/>
          </a:ln>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000000"/>
                </a:solidFill>
                <a:latin typeface="Arial" panose="020B0604020202020204" pitchFamily="34" charset="0"/>
                <a:cs typeface="Arial" panose="020B0604020202020204" pitchFamily="34" charset="0"/>
              </a:rPr>
              <a:t>Orientierungsgespräch</a:t>
            </a:r>
          </a:p>
          <a:p>
            <a:pPr algn="ctr">
              <a:lnSpc>
                <a:spcPct val="100000"/>
              </a:lnSpc>
              <a:spcBef>
                <a:spcPct val="0"/>
              </a:spcBef>
            </a:pPr>
            <a:r>
              <a:rPr lang="de-CH" altLang="de-DE" sz="1200" dirty="0">
                <a:solidFill>
                  <a:srgbClr val="000000"/>
                </a:solidFill>
                <a:latin typeface="Arial" panose="020B0604020202020204" pitchFamily="34" charset="0"/>
                <a:cs typeface="Arial" panose="020B0604020202020204" pitchFamily="34" charset="0"/>
              </a:rPr>
              <a:t>(im 2. Semester der 5. Klasse)</a:t>
            </a:r>
          </a:p>
        </p:txBody>
      </p:sp>
      <p:sp>
        <p:nvSpPr>
          <p:cNvPr id="14" name="Text Box 20">
            <a:extLst>
              <a:ext uri="{FF2B5EF4-FFF2-40B4-BE49-F238E27FC236}">
                <a16:creationId xmlns:a16="http://schemas.microsoft.com/office/drawing/2014/main" id="{FCBC9156-8E8E-FCEA-22C5-165B254B2F2D}"/>
              </a:ext>
            </a:extLst>
          </p:cNvPr>
          <p:cNvSpPr txBox="1">
            <a:spLocks noChangeArrowheads="1"/>
          </p:cNvSpPr>
          <p:nvPr/>
        </p:nvSpPr>
        <p:spPr bwMode="auto">
          <a:xfrm>
            <a:off x="671513" y="3806825"/>
            <a:ext cx="7848600" cy="719138"/>
          </a:xfrm>
          <a:prstGeom prst="rect">
            <a:avLst/>
          </a:prstGeom>
          <a:solidFill>
            <a:srgbClr val="92D050"/>
          </a:solidFill>
          <a:ln w="9525">
            <a:solidFill>
              <a:srgbClr val="000000"/>
            </a:solidFill>
            <a:prstDash val="dash"/>
            <a:miter lim="800000"/>
            <a:headEnd/>
            <a:tailEnd/>
          </a:ln>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000000"/>
                </a:solidFill>
                <a:latin typeface="Arial" panose="020B0604020202020204" pitchFamily="34" charset="0"/>
                <a:cs typeface="Arial" panose="020B0604020202020204" pitchFamily="34" charset="0"/>
              </a:rPr>
              <a:t>Orientierungsgespräch</a:t>
            </a:r>
          </a:p>
          <a:p>
            <a:pPr algn="ctr">
              <a:lnSpc>
                <a:spcPct val="100000"/>
              </a:lnSpc>
              <a:spcBef>
                <a:spcPct val="0"/>
              </a:spcBef>
            </a:pPr>
            <a:r>
              <a:rPr lang="de-CH" altLang="de-DE" sz="1200" dirty="0">
                <a:solidFill>
                  <a:srgbClr val="000000"/>
                </a:solidFill>
                <a:latin typeface="Arial" panose="020B0604020202020204" pitchFamily="34" charset="0"/>
                <a:cs typeface="Arial" panose="020B0604020202020204" pitchFamily="34" charset="0"/>
              </a:rPr>
              <a:t>(im 1. Semester der 6. Klasse)</a:t>
            </a:r>
          </a:p>
          <a:p>
            <a:pPr algn="ctr">
              <a:lnSpc>
                <a:spcPct val="100000"/>
              </a:lnSpc>
              <a:spcBef>
                <a:spcPct val="0"/>
              </a:spcBef>
            </a:pPr>
            <a:r>
              <a:rPr lang="de-CH" altLang="de-DE" sz="1200" dirty="0">
                <a:solidFill>
                  <a:srgbClr val="000000"/>
                </a:solidFill>
                <a:latin typeface="Arial" panose="020B0604020202020204" pitchFamily="34" charset="0"/>
                <a:cs typeface="Arial" panose="020B0604020202020204" pitchFamily="34" charset="0"/>
              </a:rPr>
              <a:t>nur wenn sich die schulische Situation und die Leistungsfähigkeit des Kindes wesentlich verändert haben</a:t>
            </a:r>
          </a:p>
        </p:txBody>
      </p:sp>
      <p:sp>
        <p:nvSpPr>
          <p:cNvPr id="15" name="Text Box 28">
            <a:extLst>
              <a:ext uri="{FF2B5EF4-FFF2-40B4-BE49-F238E27FC236}">
                <a16:creationId xmlns:a16="http://schemas.microsoft.com/office/drawing/2014/main" id="{76FDD378-0558-AFF5-7F1C-D16531A8092D}"/>
              </a:ext>
            </a:extLst>
          </p:cNvPr>
          <p:cNvSpPr txBox="1">
            <a:spLocks noChangeArrowheads="1"/>
          </p:cNvSpPr>
          <p:nvPr/>
        </p:nvSpPr>
        <p:spPr bwMode="auto">
          <a:xfrm>
            <a:off x="5884442" y="1291969"/>
            <a:ext cx="1382340" cy="954341"/>
          </a:xfrm>
          <a:prstGeom prst="rect">
            <a:avLst/>
          </a:prstGeom>
          <a:solidFill>
            <a:schemeClr val="accent1"/>
          </a:solidFill>
          <a:ln w="9525">
            <a:solidFill>
              <a:srgbClr val="000000"/>
            </a:solidFill>
            <a:miter lim="800000"/>
            <a:headEnd/>
            <a:tailEnd/>
          </a:ln>
        </p:spPr>
        <p:txBody>
          <a:bodyPr/>
          <a:lstStyle>
            <a:lvl1pPr eaLnBrk="0" hangingPunct="0">
              <a:lnSpc>
                <a:spcPts val="3200"/>
              </a:lnSpc>
              <a:spcBef>
                <a:spcPts val="1600"/>
              </a:spcBef>
              <a:tabLst>
                <a:tab pos="269875" algn="r"/>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269875" algn="r"/>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269875" algn="r"/>
              </a:tabLst>
              <a:defRPr sz="2600">
                <a:solidFill>
                  <a:schemeClr val="tx1"/>
                </a:solidFill>
                <a:latin typeface="Arial Narrow" pitchFamily="34" charset="0"/>
                <a:cs typeface="Arial" charset="0"/>
              </a:defRPr>
            </a:lvl9pPr>
          </a:lstStyle>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Mutmassliche </a:t>
            </a:r>
          </a:p>
          <a:p>
            <a:pPr algn="ctr" eaLnBrk="1" hangingPunct="1">
              <a:lnSpc>
                <a:spcPct val="100000"/>
              </a:lnSpc>
              <a:spcBef>
                <a:spcPct val="0"/>
              </a:spcBef>
            </a:pPr>
            <a:r>
              <a:rPr lang="de-CH" altLang="de-DE" sz="1200" b="1" dirty="0">
                <a:solidFill>
                  <a:srgbClr val="FFFFFF"/>
                </a:solidFill>
                <a:latin typeface="Arial" panose="020B0604020202020204" pitchFamily="34" charset="0"/>
                <a:cs typeface="Arial" panose="020B0604020202020204" pitchFamily="34" charset="0"/>
              </a:rPr>
              <a:t>Entwicklung</a:t>
            </a:r>
          </a:p>
        </p:txBody>
      </p:sp>
      <p:sp>
        <p:nvSpPr>
          <p:cNvPr id="16" name="Line 33">
            <a:extLst>
              <a:ext uri="{FF2B5EF4-FFF2-40B4-BE49-F238E27FC236}">
                <a16:creationId xmlns:a16="http://schemas.microsoft.com/office/drawing/2014/main" id="{25BD4E5B-5134-F587-3BCF-1B1D069A95D2}"/>
              </a:ext>
            </a:extLst>
          </p:cNvPr>
          <p:cNvSpPr>
            <a:spLocks noChangeShapeType="1"/>
          </p:cNvSpPr>
          <p:nvPr/>
        </p:nvSpPr>
        <p:spPr bwMode="auto">
          <a:xfrm flipV="1">
            <a:off x="2535238" y="2884488"/>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Arial" panose="020B0604020202020204" pitchFamily="34" charset="0"/>
              <a:cs typeface="Arial" panose="020B0604020202020204" pitchFamily="34" charset="0"/>
            </a:endParaRPr>
          </a:p>
        </p:txBody>
      </p:sp>
      <p:sp>
        <p:nvSpPr>
          <p:cNvPr id="17" name="Line 34">
            <a:extLst>
              <a:ext uri="{FF2B5EF4-FFF2-40B4-BE49-F238E27FC236}">
                <a16:creationId xmlns:a16="http://schemas.microsoft.com/office/drawing/2014/main" id="{FF3F1641-640B-5C42-8382-492625E7703D}"/>
              </a:ext>
            </a:extLst>
          </p:cNvPr>
          <p:cNvSpPr>
            <a:spLocks noChangeShapeType="1"/>
          </p:cNvSpPr>
          <p:nvPr/>
        </p:nvSpPr>
        <p:spPr bwMode="auto">
          <a:xfrm flipV="1">
            <a:off x="3851920" y="2886075"/>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Arial" panose="020B0604020202020204" pitchFamily="34" charset="0"/>
              <a:cs typeface="Arial" panose="020B0604020202020204" pitchFamily="34" charset="0"/>
            </a:endParaRPr>
          </a:p>
        </p:txBody>
      </p:sp>
      <p:sp>
        <p:nvSpPr>
          <p:cNvPr id="18" name="Line 35">
            <a:extLst>
              <a:ext uri="{FF2B5EF4-FFF2-40B4-BE49-F238E27FC236}">
                <a16:creationId xmlns:a16="http://schemas.microsoft.com/office/drawing/2014/main" id="{EA9E0EAC-17BD-DEBF-CC93-0EF7B30C5CCA}"/>
              </a:ext>
            </a:extLst>
          </p:cNvPr>
          <p:cNvSpPr>
            <a:spLocks noChangeShapeType="1"/>
          </p:cNvSpPr>
          <p:nvPr/>
        </p:nvSpPr>
        <p:spPr bwMode="auto">
          <a:xfrm flipV="1">
            <a:off x="5796136" y="2884488"/>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Arial" panose="020B0604020202020204" pitchFamily="34" charset="0"/>
              <a:cs typeface="Arial" panose="020B0604020202020204" pitchFamily="34" charset="0"/>
            </a:endParaRPr>
          </a:p>
        </p:txBody>
      </p:sp>
      <p:sp>
        <p:nvSpPr>
          <p:cNvPr id="19" name="Line 36">
            <a:extLst>
              <a:ext uri="{FF2B5EF4-FFF2-40B4-BE49-F238E27FC236}">
                <a16:creationId xmlns:a16="http://schemas.microsoft.com/office/drawing/2014/main" id="{AF5334EF-D26C-7675-A003-958057610AA3}"/>
              </a:ext>
            </a:extLst>
          </p:cNvPr>
          <p:cNvSpPr>
            <a:spLocks noChangeShapeType="1"/>
          </p:cNvSpPr>
          <p:nvPr/>
        </p:nvSpPr>
        <p:spPr bwMode="auto">
          <a:xfrm flipV="1">
            <a:off x="7236296" y="2884488"/>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Arial" panose="020B0604020202020204" pitchFamily="34" charset="0"/>
              <a:cs typeface="Arial" panose="020B0604020202020204" pitchFamily="34" charset="0"/>
            </a:endParaRPr>
          </a:p>
        </p:txBody>
      </p:sp>
      <p:sp>
        <p:nvSpPr>
          <p:cNvPr id="20" name="Line 37">
            <a:extLst>
              <a:ext uri="{FF2B5EF4-FFF2-40B4-BE49-F238E27FC236}">
                <a16:creationId xmlns:a16="http://schemas.microsoft.com/office/drawing/2014/main" id="{8AD46E8B-017F-7229-BB72-B4BB6CCA1A0B}"/>
              </a:ext>
            </a:extLst>
          </p:cNvPr>
          <p:cNvSpPr>
            <a:spLocks noChangeShapeType="1"/>
          </p:cNvSpPr>
          <p:nvPr/>
        </p:nvSpPr>
        <p:spPr bwMode="auto">
          <a:xfrm flipV="1">
            <a:off x="8460432" y="2886075"/>
            <a:ext cx="0" cy="3016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Arial" panose="020B0604020202020204" pitchFamily="34" charset="0"/>
              <a:cs typeface="Arial" panose="020B0604020202020204" pitchFamily="34" charset="0"/>
            </a:endParaRPr>
          </a:p>
        </p:txBody>
      </p:sp>
      <p:sp>
        <p:nvSpPr>
          <p:cNvPr id="21" name="Line 43">
            <a:extLst>
              <a:ext uri="{FF2B5EF4-FFF2-40B4-BE49-F238E27FC236}">
                <a16:creationId xmlns:a16="http://schemas.microsoft.com/office/drawing/2014/main" id="{FC045488-3641-7999-A022-C8170885BDD3}"/>
              </a:ext>
            </a:extLst>
          </p:cNvPr>
          <p:cNvSpPr>
            <a:spLocks noChangeShapeType="1"/>
          </p:cNvSpPr>
          <p:nvPr/>
        </p:nvSpPr>
        <p:spPr bwMode="auto">
          <a:xfrm flipH="1">
            <a:off x="671510" y="2241548"/>
            <a:ext cx="3" cy="6113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de-CH">
              <a:latin typeface="Arial" panose="020B0604020202020204" pitchFamily="34" charset="0"/>
              <a:cs typeface="Arial" panose="020B0604020202020204" pitchFamily="34" charset="0"/>
            </a:endParaRPr>
          </a:p>
        </p:txBody>
      </p:sp>
      <p:sp>
        <p:nvSpPr>
          <p:cNvPr id="22" name="Line 45">
            <a:extLst>
              <a:ext uri="{FF2B5EF4-FFF2-40B4-BE49-F238E27FC236}">
                <a16:creationId xmlns:a16="http://schemas.microsoft.com/office/drawing/2014/main" id="{7A90BD1B-9896-1634-4FCB-11E4DB024D86}"/>
              </a:ext>
            </a:extLst>
          </p:cNvPr>
          <p:cNvSpPr>
            <a:spLocks noChangeShapeType="1"/>
          </p:cNvSpPr>
          <p:nvPr/>
        </p:nvSpPr>
        <p:spPr bwMode="auto">
          <a:xfrm flipH="1">
            <a:off x="3978145" y="2239166"/>
            <a:ext cx="3" cy="5739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de-CH">
              <a:latin typeface="Arial" panose="020B0604020202020204" pitchFamily="34" charset="0"/>
              <a:cs typeface="Arial" panose="020B0604020202020204" pitchFamily="34" charset="0"/>
            </a:endParaRPr>
          </a:p>
        </p:txBody>
      </p:sp>
      <p:sp>
        <p:nvSpPr>
          <p:cNvPr id="23" name="Line 46">
            <a:extLst>
              <a:ext uri="{FF2B5EF4-FFF2-40B4-BE49-F238E27FC236}">
                <a16:creationId xmlns:a16="http://schemas.microsoft.com/office/drawing/2014/main" id="{2A2897BD-A90A-D351-29FB-BB0FBE3B62FD}"/>
              </a:ext>
            </a:extLst>
          </p:cNvPr>
          <p:cNvSpPr>
            <a:spLocks noChangeShapeType="1"/>
          </p:cNvSpPr>
          <p:nvPr/>
        </p:nvSpPr>
        <p:spPr bwMode="auto">
          <a:xfrm flipH="1">
            <a:off x="5880727" y="2236071"/>
            <a:ext cx="1" cy="580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de-CH" dirty="0">
              <a:latin typeface="Arial" panose="020B0604020202020204" pitchFamily="34" charset="0"/>
              <a:cs typeface="Arial" panose="020B0604020202020204" pitchFamily="34" charset="0"/>
            </a:endParaRPr>
          </a:p>
        </p:txBody>
      </p:sp>
      <p:sp>
        <p:nvSpPr>
          <p:cNvPr id="24" name="Line 47">
            <a:extLst>
              <a:ext uri="{FF2B5EF4-FFF2-40B4-BE49-F238E27FC236}">
                <a16:creationId xmlns:a16="http://schemas.microsoft.com/office/drawing/2014/main" id="{F06C01F4-B42B-439E-3DB3-B6D009C93235}"/>
              </a:ext>
            </a:extLst>
          </p:cNvPr>
          <p:cNvSpPr>
            <a:spLocks noChangeShapeType="1"/>
          </p:cNvSpPr>
          <p:nvPr/>
        </p:nvSpPr>
        <p:spPr bwMode="auto">
          <a:xfrm>
            <a:off x="7297702" y="2243929"/>
            <a:ext cx="0"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de-CH">
              <a:latin typeface="Arial" panose="020B0604020202020204" pitchFamily="34" charset="0"/>
              <a:cs typeface="Arial" panose="020B0604020202020204" pitchFamily="34" charset="0"/>
            </a:endParaRPr>
          </a:p>
        </p:txBody>
      </p:sp>
      <p:sp>
        <p:nvSpPr>
          <p:cNvPr id="25" name="Textfeld 5">
            <a:extLst>
              <a:ext uri="{FF2B5EF4-FFF2-40B4-BE49-F238E27FC236}">
                <a16:creationId xmlns:a16="http://schemas.microsoft.com/office/drawing/2014/main" id="{D3F64A89-BA4F-CA2E-BF6F-A9643BDF2D90}"/>
              </a:ext>
            </a:extLst>
          </p:cNvPr>
          <p:cNvSpPr txBox="1">
            <a:spLocks noChangeArrowheads="1"/>
          </p:cNvSpPr>
          <p:nvPr/>
        </p:nvSpPr>
        <p:spPr bwMode="auto">
          <a:xfrm>
            <a:off x="5286375" y="5507038"/>
            <a:ext cx="3233738" cy="461962"/>
          </a:xfrm>
          <a:prstGeom prst="rect">
            <a:avLst/>
          </a:prstGeom>
          <a:noFill/>
          <a:ln w="9525">
            <a:solidFill>
              <a:srgbClr val="C3375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b="1">
                <a:solidFill>
                  <a:srgbClr val="000000"/>
                </a:solidFill>
                <a:latin typeface="Arial" panose="020B0604020202020204" pitchFamily="34" charset="0"/>
                <a:cs typeface="Arial" panose="020B0604020202020204" pitchFamily="34" charset="0"/>
              </a:rPr>
              <a:t>Fehlende Einigung:</a:t>
            </a:r>
          </a:p>
          <a:p>
            <a:pPr eaLnBrk="1" hangingPunct="1">
              <a:lnSpc>
                <a:spcPct val="100000"/>
              </a:lnSpc>
              <a:spcBef>
                <a:spcPct val="0"/>
              </a:spcBef>
            </a:pPr>
            <a:r>
              <a:rPr lang="de-CH" altLang="de-DE" sz="1200">
                <a:solidFill>
                  <a:srgbClr val="000000"/>
                </a:solidFill>
                <a:latin typeface="Arial" panose="020B0604020202020204" pitchFamily="34" charset="0"/>
                <a:cs typeface="Arial" panose="020B0604020202020204" pitchFamily="34" charset="0"/>
              </a:rPr>
              <a:t>Übertrittskommission I</a:t>
            </a:r>
          </a:p>
        </p:txBody>
      </p:sp>
      <p:sp>
        <p:nvSpPr>
          <p:cNvPr id="26" name="Textfeld 21">
            <a:extLst>
              <a:ext uri="{FF2B5EF4-FFF2-40B4-BE49-F238E27FC236}">
                <a16:creationId xmlns:a16="http://schemas.microsoft.com/office/drawing/2014/main" id="{748C6327-C7D4-E205-2197-9B8F8D214656}"/>
              </a:ext>
            </a:extLst>
          </p:cNvPr>
          <p:cNvSpPr txBox="1">
            <a:spLocks noChangeArrowheads="1"/>
          </p:cNvSpPr>
          <p:nvPr/>
        </p:nvSpPr>
        <p:spPr bwMode="auto">
          <a:xfrm>
            <a:off x="671513" y="5507038"/>
            <a:ext cx="3240087" cy="461962"/>
          </a:xfrm>
          <a:prstGeom prst="rect">
            <a:avLst/>
          </a:prstGeom>
          <a:noFill/>
          <a:ln w="9525">
            <a:solidFill>
              <a:srgbClr val="C3375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b="1">
                <a:solidFill>
                  <a:srgbClr val="000000"/>
                </a:solidFill>
                <a:latin typeface="Arial" panose="020B0604020202020204" pitchFamily="34" charset="0"/>
                <a:cs typeface="Arial" panose="020B0604020202020204" pitchFamily="34" charset="0"/>
              </a:rPr>
              <a:t>Zuweisungsentscheid:</a:t>
            </a:r>
          </a:p>
          <a:p>
            <a:pPr eaLnBrk="1" hangingPunct="1">
              <a:lnSpc>
                <a:spcPct val="100000"/>
              </a:lnSpc>
              <a:spcBef>
                <a:spcPct val="0"/>
              </a:spcBef>
            </a:pPr>
            <a:r>
              <a:rPr lang="de-CH" altLang="de-DE" sz="1200">
                <a:solidFill>
                  <a:srgbClr val="000000"/>
                </a:solidFill>
                <a:latin typeface="Arial" panose="020B0604020202020204" pitchFamily="34" charset="0"/>
                <a:cs typeface="Arial" panose="020B0604020202020204" pitchFamily="34" charset="0"/>
              </a:rPr>
              <a:t>Erziehungsberechtigte, Lehrperson, Kind</a:t>
            </a:r>
          </a:p>
        </p:txBody>
      </p:sp>
      <p:cxnSp>
        <p:nvCxnSpPr>
          <p:cNvPr id="27" name="Gerade Verbindung 19">
            <a:extLst>
              <a:ext uri="{FF2B5EF4-FFF2-40B4-BE49-F238E27FC236}">
                <a16:creationId xmlns:a16="http://schemas.microsoft.com/office/drawing/2014/main" id="{9657AA9C-169C-316B-EDE2-69904CF541E5}"/>
              </a:ext>
            </a:extLst>
          </p:cNvPr>
          <p:cNvCxnSpPr>
            <a:cxnSpLocks noChangeShapeType="1"/>
          </p:cNvCxnSpPr>
          <p:nvPr/>
        </p:nvCxnSpPr>
        <p:spPr bwMode="auto">
          <a:xfrm>
            <a:off x="4603750" y="5330825"/>
            <a:ext cx="0" cy="40798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8" name="Gerade Verbindung 22">
            <a:extLst>
              <a:ext uri="{FF2B5EF4-FFF2-40B4-BE49-F238E27FC236}">
                <a16:creationId xmlns:a16="http://schemas.microsoft.com/office/drawing/2014/main" id="{AF7FC163-6843-92AB-3047-6417FB8558B1}"/>
              </a:ext>
            </a:extLst>
          </p:cNvPr>
          <p:cNvCxnSpPr>
            <a:cxnSpLocks noChangeShapeType="1"/>
            <a:stCxn id="26" idx="3"/>
            <a:endCxn id="25" idx="1"/>
          </p:cNvCxnSpPr>
          <p:nvPr/>
        </p:nvCxnSpPr>
        <p:spPr bwMode="auto">
          <a:xfrm>
            <a:off x="3911600" y="5737225"/>
            <a:ext cx="1374775" cy="0"/>
          </a:xfrm>
          <a:prstGeom prst="line">
            <a:avLst/>
          </a:prstGeom>
          <a:noFill/>
          <a:ln w="28575" algn="ctr">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29" name="Rechteck 47">
            <a:extLst>
              <a:ext uri="{FF2B5EF4-FFF2-40B4-BE49-F238E27FC236}">
                <a16:creationId xmlns:a16="http://schemas.microsoft.com/office/drawing/2014/main" id="{95F926FA-0D02-7FC3-64FB-0EAA07E5F3C4}"/>
              </a:ext>
            </a:extLst>
          </p:cNvPr>
          <p:cNvSpPr>
            <a:spLocks noChangeArrowheads="1"/>
          </p:cNvSpPr>
          <p:nvPr/>
        </p:nvSpPr>
        <p:spPr bwMode="auto">
          <a:xfrm>
            <a:off x="655638" y="6124575"/>
            <a:ext cx="7848600" cy="514350"/>
          </a:xfrm>
          <a:prstGeom prst="rect">
            <a:avLst/>
          </a:prstGeom>
          <a:solidFill>
            <a:schemeClr val="accent2"/>
          </a:solidFill>
          <a:ln w="9525" algn="ctr">
            <a:solidFill>
              <a:schemeClr val="tx1"/>
            </a:solidFill>
            <a:round/>
            <a:headEnd/>
            <a:tailEnd/>
          </a:ln>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endParaRPr lang="de-DE" altLang="de-DE" sz="1400">
              <a:solidFill>
                <a:srgbClr val="000000"/>
              </a:solidFill>
              <a:latin typeface="Arial" panose="020B0604020202020204" pitchFamily="34" charset="0"/>
              <a:cs typeface="Arial" panose="020B0604020202020204" pitchFamily="34" charset="0"/>
            </a:endParaRPr>
          </a:p>
        </p:txBody>
      </p:sp>
      <p:sp>
        <p:nvSpPr>
          <p:cNvPr id="30" name="Textfeld 46">
            <a:extLst>
              <a:ext uri="{FF2B5EF4-FFF2-40B4-BE49-F238E27FC236}">
                <a16:creationId xmlns:a16="http://schemas.microsoft.com/office/drawing/2014/main" id="{8CAFCAB2-09BC-414C-A655-5030F510D196}"/>
              </a:ext>
            </a:extLst>
          </p:cNvPr>
          <p:cNvSpPr txBox="1">
            <a:spLocks noChangeArrowheads="1"/>
          </p:cNvSpPr>
          <p:nvPr/>
        </p:nvSpPr>
        <p:spPr bwMode="auto">
          <a:xfrm>
            <a:off x="671510" y="6145213"/>
            <a:ext cx="1819278" cy="461665"/>
          </a:xfrm>
          <a:prstGeom prst="rect">
            <a:avLst/>
          </a:prstGeom>
          <a:solidFill>
            <a:srgbClr val="FFFFFF">
              <a:alpha val="43922"/>
            </a:srgbClr>
          </a:solidFill>
          <a:ln w="9525">
            <a:solidFill>
              <a:schemeClr val="tx2">
                <a:lumMod val="75000"/>
              </a:schemeClr>
            </a:solidFill>
            <a:prstDash val="lgDash"/>
            <a:miter lim="800000"/>
            <a:headEnd/>
            <a:tailEnd/>
          </a:ln>
        </p:spPr>
        <p:txBody>
          <a:bodyPr wrap="square">
            <a:spAutoFit/>
          </a:bodyPr>
          <a:lstStyle>
            <a:lvl1pPr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algn="ctr" eaLnBrk="1" hangingPunct="1">
              <a:defRPr/>
            </a:pPr>
            <a:r>
              <a:rPr lang="de-CH" sz="1200" dirty="0">
                <a:solidFill>
                  <a:srgbClr val="000000"/>
                </a:solidFill>
                <a:latin typeface="Arial" panose="020B0604020202020204" pitchFamily="34" charset="0"/>
                <a:cs typeface="Arial" panose="020B0604020202020204" pitchFamily="34" charset="0"/>
              </a:rPr>
              <a:t>Werkschule</a:t>
            </a:r>
          </a:p>
          <a:p>
            <a:pPr marL="180000" eaLnBrk="1" hangingPunct="1">
              <a:defRPr/>
            </a:pPr>
            <a:r>
              <a:rPr lang="de-CH" sz="1200" dirty="0">
                <a:solidFill>
                  <a:schemeClr val="tx1">
                    <a:lumMod val="75000"/>
                    <a:lumOff val="25000"/>
                  </a:schemeClr>
                </a:solidFill>
                <a:latin typeface="Arial" panose="020B0604020202020204" pitchFamily="34" charset="0"/>
                <a:cs typeface="Arial" panose="020B0604020202020204" pitchFamily="34" charset="0"/>
              </a:rPr>
              <a:t>integrativ </a:t>
            </a:r>
            <a:r>
              <a:rPr lang="de-CH" sz="1200" dirty="0">
                <a:solidFill>
                  <a:schemeClr val="tx1">
                    <a:lumMod val="75000"/>
                    <a:lumOff val="25000"/>
                  </a:schemeClr>
                </a:solidFill>
                <a:latin typeface="Arial" panose="020B0604020202020204" pitchFamily="34" charset="0"/>
                <a:cs typeface="Arial" panose="020B0604020202020204" pitchFamily="34" charset="0"/>
                <a:sym typeface="Symbol"/>
              </a:rPr>
              <a:t> </a:t>
            </a:r>
            <a:r>
              <a:rPr lang="de-CH" sz="1200" dirty="0" err="1">
                <a:solidFill>
                  <a:schemeClr val="tx1">
                    <a:lumMod val="75000"/>
                    <a:lumOff val="25000"/>
                  </a:schemeClr>
                </a:solidFill>
                <a:latin typeface="Arial" panose="020B0604020202020204" pitchFamily="34" charset="0"/>
                <a:cs typeface="Arial" panose="020B0604020202020204" pitchFamily="34" charset="0"/>
                <a:sym typeface="Symbol"/>
              </a:rPr>
              <a:t>separativ</a:t>
            </a:r>
            <a:endParaRPr lang="de-CH"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1" name="Textfeld 50">
            <a:extLst>
              <a:ext uri="{FF2B5EF4-FFF2-40B4-BE49-F238E27FC236}">
                <a16:creationId xmlns:a16="http://schemas.microsoft.com/office/drawing/2014/main" id="{81072EE5-F4CB-B818-3672-86312AC30279}"/>
              </a:ext>
            </a:extLst>
          </p:cNvPr>
          <p:cNvSpPr txBox="1">
            <a:spLocks noChangeArrowheads="1"/>
          </p:cNvSpPr>
          <p:nvPr/>
        </p:nvSpPr>
        <p:spPr bwMode="auto">
          <a:xfrm>
            <a:off x="2535238" y="6248400"/>
            <a:ext cx="1866900" cy="276225"/>
          </a:xfrm>
          <a:prstGeom prst="rect">
            <a:avLst/>
          </a:prstGeom>
          <a:solidFill>
            <a:srgbClr val="FFFFFF">
              <a:alpha val="43921"/>
            </a:srgbClr>
          </a:solidFill>
          <a:ln w="9525">
            <a:solidFill>
              <a:schemeClr val="tx1"/>
            </a:solidFill>
            <a:prstDash val="lgDash"/>
            <a:miter lim="800000"/>
            <a:headEnd/>
            <a:tailEnd/>
          </a:ln>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solidFill>
                  <a:srgbClr val="000000"/>
                </a:solidFill>
                <a:latin typeface="Arial" panose="020B0604020202020204" pitchFamily="34" charset="0"/>
                <a:cs typeface="Arial" panose="020B0604020202020204" pitchFamily="34" charset="0"/>
              </a:rPr>
              <a:t>Realschule</a:t>
            </a:r>
          </a:p>
        </p:txBody>
      </p:sp>
      <p:sp>
        <p:nvSpPr>
          <p:cNvPr id="32" name="Textfeld 51">
            <a:extLst>
              <a:ext uri="{FF2B5EF4-FFF2-40B4-BE49-F238E27FC236}">
                <a16:creationId xmlns:a16="http://schemas.microsoft.com/office/drawing/2014/main" id="{06904130-AC74-CB77-138B-7875E0A8F554}"/>
              </a:ext>
            </a:extLst>
          </p:cNvPr>
          <p:cNvSpPr txBox="1">
            <a:spLocks noChangeArrowheads="1"/>
          </p:cNvSpPr>
          <p:nvPr/>
        </p:nvSpPr>
        <p:spPr bwMode="auto">
          <a:xfrm>
            <a:off x="4429125" y="6248400"/>
            <a:ext cx="2192338" cy="276225"/>
          </a:xfrm>
          <a:prstGeom prst="rect">
            <a:avLst/>
          </a:prstGeom>
          <a:solidFill>
            <a:srgbClr val="FFFFFF">
              <a:alpha val="43921"/>
            </a:srgbClr>
          </a:solidFill>
          <a:ln w="9525">
            <a:solidFill>
              <a:schemeClr val="tx1"/>
            </a:solidFill>
            <a:prstDash val="lgDash"/>
            <a:miter lim="800000"/>
            <a:headEnd/>
            <a:tailEnd/>
          </a:ln>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solidFill>
                  <a:srgbClr val="000000"/>
                </a:solidFill>
                <a:latin typeface="Arial" panose="020B0604020202020204" pitchFamily="34" charset="0"/>
                <a:cs typeface="Arial" panose="020B0604020202020204" pitchFamily="34" charset="0"/>
              </a:rPr>
              <a:t>Sekundarschule</a:t>
            </a:r>
          </a:p>
        </p:txBody>
      </p:sp>
      <p:sp>
        <p:nvSpPr>
          <p:cNvPr id="33" name="Textfeld 52">
            <a:extLst>
              <a:ext uri="{FF2B5EF4-FFF2-40B4-BE49-F238E27FC236}">
                <a16:creationId xmlns:a16="http://schemas.microsoft.com/office/drawing/2014/main" id="{FB4213F2-8345-3CAE-6B9E-50727BFFF785}"/>
              </a:ext>
            </a:extLst>
          </p:cNvPr>
          <p:cNvSpPr txBox="1">
            <a:spLocks noChangeArrowheads="1"/>
          </p:cNvSpPr>
          <p:nvPr/>
        </p:nvSpPr>
        <p:spPr bwMode="auto">
          <a:xfrm>
            <a:off x="6650038" y="6248400"/>
            <a:ext cx="1854200" cy="276225"/>
          </a:xfrm>
          <a:prstGeom prst="rect">
            <a:avLst/>
          </a:prstGeom>
          <a:solidFill>
            <a:srgbClr val="FFFFFF">
              <a:alpha val="43921"/>
            </a:srgbClr>
          </a:solidFill>
          <a:ln w="9525">
            <a:solidFill>
              <a:schemeClr val="tx1"/>
            </a:solidFill>
            <a:prstDash val="lgDash"/>
            <a:miter lim="800000"/>
            <a:headEnd/>
            <a:tailEnd/>
          </a:ln>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1200">
                <a:solidFill>
                  <a:srgbClr val="000000"/>
                </a:solidFill>
                <a:latin typeface="Arial" panose="020B0604020202020204" pitchFamily="34" charset="0"/>
                <a:cs typeface="Arial" panose="020B0604020202020204" pitchFamily="34" charset="0"/>
              </a:rPr>
              <a:t>Gymnasium</a:t>
            </a:r>
          </a:p>
        </p:txBody>
      </p:sp>
      <p:cxnSp>
        <p:nvCxnSpPr>
          <p:cNvPr id="34" name="Gerade Verbindung 25">
            <a:extLst>
              <a:ext uri="{FF2B5EF4-FFF2-40B4-BE49-F238E27FC236}">
                <a16:creationId xmlns:a16="http://schemas.microsoft.com/office/drawing/2014/main" id="{8A2A3FCF-FB76-922E-9443-0B6FC62CB7F8}"/>
              </a:ext>
            </a:extLst>
          </p:cNvPr>
          <p:cNvCxnSpPr>
            <a:cxnSpLocks noChangeShapeType="1"/>
          </p:cNvCxnSpPr>
          <p:nvPr/>
        </p:nvCxnSpPr>
        <p:spPr bwMode="auto">
          <a:xfrm>
            <a:off x="2032000" y="5957888"/>
            <a:ext cx="0" cy="155575"/>
          </a:xfrm>
          <a:prstGeom prst="line">
            <a:avLst/>
          </a:prstGeom>
          <a:noFill/>
          <a:ln w="28575"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5" name="Gerade Verbindung 25">
            <a:extLst>
              <a:ext uri="{FF2B5EF4-FFF2-40B4-BE49-F238E27FC236}">
                <a16:creationId xmlns:a16="http://schemas.microsoft.com/office/drawing/2014/main" id="{A6783A09-1C80-A8B1-661B-A0DF7DEEB2CB}"/>
              </a:ext>
            </a:extLst>
          </p:cNvPr>
          <p:cNvCxnSpPr>
            <a:cxnSpLocks noChangeShapeType="1"/>
          </p:cNvCxnSpPr>
          <p:nvPr/>
        </p:nvCxnSpPr>
        <p:spPr bwMode="auto">
          <a:xfrm>
            <a:off x="6669088" y="5957888"/>
            <a:ext cx="0" cy="155575"/>
          </a:xfrm>
          <a:prstGeom prst="line">
            <a:avLst/>
          </a:prstGeom>
          <a:noFill/>
          <a:ln w="2857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6" name="Line 44">
            <a:extLst>
              <a:ext uri="{FF2B5EF4-FFF2-40B4-BE49-F238E27FC236}">
                <a16:creationId xmlns:a16="http://schemas.microsoft.com/office/drawing/2014/main" id="{1FEF2BA8-33C7-89F2-F67F-91C45A16B746}"/>
              </a:ext>
            </a:extLst>
          </p:cNvPr>
          <p:cNvSpPr>
            <a:spLocks noChangeShapeType="1"/>
          </p:cNvSpPr>
          <p:nvPr/>
        </p:nvSpPr>
        <p:spPr bwMode="auto">
          <a:xfrm flipH="1">
            <a:off x="2603993" y="2236741"/>
            <a:ext cx="3"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de-CH"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655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9" grpId="0" animBg="1"/>
      <p:bldP spid="30" grpId="0" animBg="1"/>
      <p:bldP spid="31" grpId="0" animBg="1"/>
      <p:bldP spid="32" grpId="0" animBg="1"/>
      <p:bldP spid="33"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F7B3C3-FCDF-4494-6B71-9DFE40F4966E}"/>
              </a:ext>
            </a:extLst>
          </p:cNvPr>
          <p:cNvSpPr>
            <a:spLocks noGrp="1"/>
          </p:cNvSpPr>
          <p:nvPr>
            <p:ph type="title"/>
          </p:nvPr>
        </p:nvSpPr>
        <p:spPr/>
        <p:txBody>
          <a:bodyPr/>
          <a:lstStyle/>
          <a:p>
            <a:r>
              <a:rPr lang="de-CH" dirty="0"/>
              <a:t>Gespräche mit </a:t>
            </a:r>
            <a:br>
              <a:rPr lang="de-CH" dirty="0"/>
            </a:br>
            <a:r>
              <a:rPr lang="de-CH" dirty="0"/>
              <a:t>Erziehungsberechtigten und Kind</a:t>
            </a:r>
          </a:p>
        </p:txBody>
      </p:sp>
      <p:sp>
        <p:nvSpPr>
          <p:cNvPr id="5" name="Textfeld 1">
            <a:extLst>
              <a:ext uri="{FF2B5EF4-FFF2-40B4-BE49-F238E27FC236}">
                <a16:creationId xmlns:a16="http://schemas.microsoft.com/office/drawing/2014/main" id="{F52B3602-E0E3-78C9-C11D-8EF9EE6144BF}"/>
              </a:ext>
            </a:extLst>
          </p:cNvPr>
          <p:cNvSpPr txBox="1">
            <a:spLocks noChangeArrowheads="1"/>
          </p:cNvSpPr>
          <p:nvPr/>
        </p:nvSpPr>
        <p:spPr bwMode="auto">
          <a:xfrm>
            <a:off x="731838" y="3330481"/>
            <a:ext cx="81113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Verschiedene Blickwinkel im Übertrittsverfahren I</a:t>
            </a:r>
          </a:p>
        </p:txBody>
      </p:sp>
      <p:grpSp>
        <p:nvGrpSpPr>
          <p:cNvPr id="4" name="Gruppieren 9">
            <a:extLst>
              <a:ext uri="{FF2B5EF4-FFF2-40B4-BE49-F238E27FC236}">
                <a16:creationId xmlns:a16="http://schemas.microsoft.com/office/drawing/2014/main" id="{1FE88F0E-9A64-FACA-00F9-950110116319}"/>
              </a:ext>
            </a:extLst>
          </p:cNvPr>
          <p:cNvGrpSpPr>
            <a:grpSpLocks/>
          </p:cNvGrpSpPr>
          <p:nvPr/>
        </p:nvGrpSpPr>
        <p:grpSpPr bwMode="auto">
          <a:xfrm>
            <a:off x="9013635" y="426244"/>
            <a:ext cx="2958610" cy="2952000"/>
            <a:chOff x="6300786" y="4021138"/>
            <a:chExt cx="2958609" cy="2952000"/>
          </a:xfrm>
        </p:grpSpPr>
        <p:pic>
          <p:nvPicPr>
            <p:cNvPr id="6" name="il_fi" descr="puzzle+pieces">
              <a:extLst>
                <a:ext uri="{FF2B5EF4-FFF2-40B4-BE49-F238E27FC236}">
                  <a16:creationId xmlns:a16="http://schemas.microsoft.com/office/drawing/2014/main" id="{4A041796-3F2C-EBFD-0AB7-28AF59BB26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086" t="3773" r="11995" b="6934"/>
            <a:stretch>
              <a:fillRect/>
            </a:stretch>
          </p:blipFill>
          <p:spPr bwMode="auto">
            <a:xfrm>
              <a:off x="6300786" y="4021138"/>
              <a:ext cx="2958609" cy="2952000"/>
            </a:xfrm>
            <a:prstGeom prst="rect">
              <a:avLst/>
            </a:prstGeom>
            <a:solidFill>
              <a:srgbClr val="FFFFFF">
                <a:alpha val="43137"/>
              </a:srgbClr>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7" name="Group 23">
              <a:extLst>
                <a:ext uri="{FF2B5EF4-FFF2-40B4-BE49-F238E27FC236}">
                  <a16:creationId xmlns:a16="http://schemas.microsoft.com/office/drawing/2014/main" id="{E4F90790-955F-4B28-EC54-F5B9BF807577}"/>
                </a:ext>
              </a:extLst>
            </p:cNvPr>
            <p:cNvGrpSpPr>
              <a:grpSpLocks/>
            </p:cNvGrpSpPr>
            <p:nvPr/>
          </p:nvGrpSpPr>
          <p:grpSpPr bwMode="auto">
            <a:xfrm>
              <a:off x="7235825" y="4581525"/>
              <a:ext cx="1746250" cy="635000"/>
              <a:chOff x="4558" y="2886"/>
              <a:chExt cx="1100" cy="400"/>
            </a:xfrm>
          </p:grpSpPr>
          <p:sp>
            <p:nvSpPr>
              <p:cNvPr id="8" name="Text Box 20">
                <a:extLst>
                  <a:ext uri="{FF2B5EF4-FFF2-40B4-BE49-F238E27FC236}">
                    <a16:creationId xmlns:a16="http://schemas.microsoft.com/office/drawing/2014/main" id="{D25E5DCF-6857-8A65-E298-404ED2B46BD4}"/>
                  </a:ext>
                </a:extLst>
              </p:cNvPr>
              <p:cNvSpPr txBox="1">
                <a:spLocks noChangeArrowheads="1"/>
              </p:cNvSpPr>
              <p:nvPr/>
            </p:nvSpPr>
            <p:spPr bwMode="auto">
              <a:xfrm>
                <a:off x="4558" y="2886"/>
                <a:ext cx="550" cy="27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hangingPunct="1">
                  <a:spcBef>
                    <a:spcPts val="1200"/>
                  </a:spcBef>
                  <a:spcAft>
                    <a:spcPts val="600"/>
                  </a:spcAft>
                  <a:buFont typeface="Symbol" pitchFamily="18" charset="2"/>
                  <a:buNone/>
                  <a:defRPr/>
                </a:pPr>
                <a:r>
                  <a:rPr lang="de-CH" sz="1000" b="1" kern="0" dirty="0">
                    <a:solidFill>
                      <a:srgbClr val="008000"/>
                    </a:solidFill>
                    <a:latin typeface="Times New Roman" pitchFamily="18" charset="0"/>
                    <a:cs typeface="Arial"/>
                  </a:rPr>
                  <a:t>   </a:t>
                </a:r>
                <a:r>
                  <a:rPr lang="de-CH" sz="900" b="1" kern="0" dirty="0">
                    <a:solidFill>
                      <a:srgbClr val="008000"/>
                    </a:solidFill>
                    <a:latin typeface="Arial" charset="0"/>
                    <a:cs typeface="Arial" charset="0"/>
                  </a:rPr>
                  <a:t>Lehrperson</a:t>
                </a:r>
                <a:r>
                  <a:rPr lang="de-CH" sz="900" b="1" kern="0" dirty="0">
                    <a:solidFill>
                      <a:srgbClr val="008000"/>
                    </a:solidFill>
                    <a:latin typeface="Times New Roman" pitchFamily="18" charset="0"/>
                    <a:cs typeface="Arial"/>
                  </a:rPr>
                  <a:t> </a:t>
                </a:r>
                <a:endParaRPr lang="de-CH" sz="900" kern="0" dirty="0">
                  <a:solidFill>
                    <a:srgbClr val="000000"/>
                  </a:solidFill>
                  <a:cs typeface="Arial"/>
                </a:endParaRPr>
              </a:p>
            </p:txBody>
          </p:sp>
          <p:sp>
            <p:nvSpPr>
              <p:cNvPr id="9" name="Text Box 21">
                <a:extLst>
                  <a:ext uri="{FF2B5EF4-FFF2-40B4-BE49-F238E27FC236}">
                    <a16:creationId xmlns:a16="http://schemas.microsoft.com/office/drawing/2014/main" id="{F2F56D52-400F-62B3-F6C8-C511762A6ABC}"/>
                  </a:ext>
                </a:extLst>
              </p:cNvPr>
              <p:cNvSpPr txBox="1">
                <a:spLocks noChangeArrowheads="1"/>
              </p:cNvSpPr>
              <p:nvPr/>
            </p:nvSpPr>
            <p:spPr bwMode="auto">
              <a:xfrm>
                <a:off x="5069" y="2907"/>
                <a:ext cx="555" cy="17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hangingPunct="1">
                  <a:spcBef>
                    <a:spcPts val="1200"/>
                  </a:spcBef>
                  <a:spcAft>
                    <a:spcPts val="600"/>
                  </a:spcAft>
                  <a:buFont typeface="Symbol" pitchFamily="18" charset="2"/>
                  <a:buNone/>
                  <a:defRPr/>
                </a:pPr>
                <a:r>
                  <a:rPr lang="de-CH" sz="900" b="1" kern="0" dirty="0">
                    <a:solidFill>
                      <a:srgbClr val="FFFFFF"/>
                    </a:solidFill>
                    <a:latin typeface="Arial" charset="0"/>
                    <a:cs typeface="Arial" charset="0"/>
                  </a:rPr>
                  <a:t>Eltern</a:t>
                </a:r>
                <a:endParaRPr lang="de-CH" sz="900" kern="0" dirty="0">
                  <a:solidFill>
                    <a:srgbClr val="000000"/>
                  </a:solidFill>
                  <a:latin typeface="Arial" charset="0"/>
                  <a:cs typeface="Arial" charset="0"/>
                </a:endParaRPr>
              </a:p>
            </p:txBody>
          </p:sp>
          <p:sp>
            <p:nvSpPr>
              <p:cNvPr id="10" name="Text Box 22">
                <a:extLst>
                  <a:ext uri="{FF2B5EF4-FFF2-40B4-BE49-F238E27FC236}">
                    <a16:creationId xmlns:a16="http://schemas.microsoft.com/office/drawing/2014/main" id="{557B49F4-80B2-665A-23A4-C1688FE64B9E}"/>
                  </a:ext>
                </a:extLst>
              </p:cNvPr>
              <p:cNvSpPr txBox="1">
                <a:spLocks noChangeArrowheads="1"/>
              </p:cNvSpPr>
              <p:nvPr/>
            </p:nvSpPr>
            <p:spPr bwMode="auto">
              <a:xfrm>
                <a:off x="5103" y="3113"/>
                <a:ext cx="555" cy="17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Narrow" pitchFamily="34" charset="0"/>
                  </a:defRPr>
                </a:lvl1pPr>
                <a:lvl2pPr marL="742950" indent="-285750" eaLnBrk="0" hangingPunct="0">
                  <a:defRPr>
                    <a:solidFill>
                      <a:schemeClr val="tx1"/>
                    </a:solidFill>
                    <a:latin typeface="Arial Narrow" pitchFamily="34" charset="0"/>
                  </a:defRPr>
                </a:lvl2pPr>
                <a:lvl3pPr marL="1143000" indent="-228600" eaLnBrk="0" hangingPunct="0">
                  <a:defRPr>
                    <a:solidFill>
                      <a:schemeClr val="tx1"/>
                    </a:solidFill>
                    <a:latin typeface="Arial Narrow" pitchFamily="34" charset="0"/>
                  </a:defRPr>
                </a:lvl3pPr>
                <a:lvl4pPr marL="1600200" indent="-228600" eaLnBrk="0" hangingPunct="0">
                  <a:defRPr>
                    <a:solidFill>
                      <a:schemeClr val="tx1"/>
                    </a:solidFill>
                    <a:latin typeface="Arial Narrow" pitchFamily="34" charset="0"/>
                  </a:defRPr>
                </a:lvl4pPr>
                <a:lvl5pPr marL="2057400" indent="-228600" eaLnBrk="0" hangingPunct="0">
                  <a:defRPr>
                    <a:solidFill>
                      <a:schemeClr val="tx1"/>
                    </a:solidFill>
                    <a:latin typeface="Arial Narrow" pitchFamily="34" charset="0"/>
                  </a:defRPr>
                </a:lvl5pPr>
                <a:lvl6pPr marL="25146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6pPr>
                <a:lvl7pPr marL="29718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7pPr>
                <a:lvl8pPr marL="34290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8pPr>
                <a:lvl9pPr marL="3886200" indent="-228600" eaLnBrk="0" fontAlgn="base" hangingPunct="0">
                  <a:spcBef>
                    <a:spcPts val="1200"/>
                  </a:spcBef>
                  <a:spcAft>
                    <a:spcPts val="600"/>
                  </a:spcAft>
                  <a:buFont typeface="Symbol" pitchFamily="18" charset="2"/>
                  <a:buChar char="-"/>
                  <a:defRPr>
                    <a:solidFill>
                      <a:schemeClr val="tx1"/>
                    </a:solidFill>
                    <a:latin typeface="Arial Narrow" pitchFamily="34" charset="0"/>
                  </a:defRPr>
                </a:lvl9pPr>
              </a:lstStyle>
              <a:p>
                <a:pPr eaLnBrk="1" hangingPunct="1">
                  <a:spcBef>
                    <a:spcPts val="1200"/>
                  </a:spcBef>
                  <a:spcAft>
                    <a:spcPts val="600"/>
                  </a:spcAft>
                  <a:buFont typeface="Symbol" pitchFamily="18" charset="2"/>
                  <a:buNone/>
                  <a:defRPr/>
                </a:pPr>
                <a:r>
                  <a:rPr lang="de-CH" sz="900" b="1" kern="0" dirty="0">
                    <a:solidFill>
                      <a:srgbClr val="FF6600"/>
                    </a:solidFill>
                    <a:latin typeface="Arial" charset="0"/>
                    <a:cs typeface="Arial" charset="0"/>
                  </a:rPr>
                  <a:t>Kinder</a:t>
                </a:r>
                <a:endParaRPr lang="de-CH" sz="900" kern="0" dirty="0">
                  <a:solidFill>
                    <a:srgbClr val="000000"/>
                  </a:solidFill>
                  <a:latin typeface="Arial" charset="0"/>
                  <a:cs typeface="Arial" charset="0"/>
                </a:endParaRPr>
              </a:p>
            </p:txBody>
          </p:sp>
        </p:grpSp>
      </p:grpSp>
      <p:pic>
        <p:nvPicPr>
          <p:cNvPr id="11" name="Grafik 10" descr="Ein Bild, das Himmel, Wasser, draußen, Berg enthält.&#10;&#10;Automatisch generierte Beschreibung">
            <a:extLst>
              <a:ext uri="{FF2B5EF4-FFF2-40B4-BE49-F238E27FC236}">
                <a16:creationId xmlns:a16="http://schemas.microsoft.com/office/drawing/2014/main" id="{A6331D71-0FE8-B85C-7BAE-21AB3CB7C75D}"/>
              </a:ext>
            </a:extLst>
          </p:cNvPr>
          <p:cNvPicPr>
            <a:picLocks noChangeAspect="1"/>
          </p:cNvPicPr>
          <p:nvPr/>
        </p:nvPicPr>
        <p:blipFill rotWithShape="1">
          <a:blip r:embed="rId4"/>
          <a:srcRect t="8008" b="35156"/>
          <a:stretch/>
        </p:blipFill>
        <p:spPr>
          <a:xfrm>
            <a:off x="0" y="3853701"/>
            <a:ext cx="12192000" cy="3023754"/>
          </a:xfrm>
          <a:prstGeom prst="rect">
            <a:avLst/>
          </a:prstGeom>
        </p:spPr>
      </p:pic>
      <p:sp>
        <p:nvSpPr>
          <p:cNvPr id="12" name="Textfeld 11">
            <a:extLst>
              <a:ext uri="{FF2B5EF4-FFF2-40B4-BE49-F238E27FC236}">
                <a16:creationId xmlns:a16="http://schemas.microsoft.com/office/drawing/2014/main" id="{5896720B-6B9C-B83F-967B-897E98D26D74}"/>
              </a:ext>
            </a:extLst>
          </p:cNvPr>
          <p:cNvSpPr txBox="1"/>
          <p:nvPr/>
        </p:nvSpPr>
        <p:spPr>
          <a:xfrm>
            <a:off x="10435244" y="3928394"/>
            <a:ext cx="1756756" cy="276999"/>
          </a:xfrm>
          <a:prstGeom prst="rect">
            <a:avLst/>
          </a:prstGeom>
          <a:noFill/>
        </p:spPr>
        <p:txBody>
          <a:bodyPr wrap="square">
            <a:spAutoFit/>
          </a:bodyPr>
          <a:lstStyle/>
          <a:p>
            <a:r>
              <a:rPr lang="de-DE" sz="1200" dirty="0">
                <a:solidFill>
                  <a:schemeClr val="bg2"/>
                </a:solidFill>
                <a:latin typeface="Arial" panose="020B0604020202020204" pitchFamily="34" charset="0"/>
                <a:cs typeface="Arial" panose="020B0604020202020204" pitchFamily="34" charset="0"/>
              </a:rPr>
              <a:t>© Zuger Kantonalbank</a:t>
            </a:r>
          </a:p>
        </p:txBody>
      </p:sp>
    </p:spTree>
    <p:extLst>
      <p:ext uri="{BB962C8B-B14F-4D97-AF65-F5344CB8AC3E}">
        <p14:creationId xmlns:p14="http://schemas.microsoft.com/office/powerpoint/2010/main" val="202325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F8B68-7170-FA79-2514-F6E40064F129}"/>
              </a:ext>
            </a:extLst>
          </p:cNvPr>
          <p:cNvSpPr>
            <a:spLocks noGrp="1"/>
          </p:cNvSpPr>
          <p:nvPr>
            <p:ph type="title"/>
          </p:nvPr>
        </p:nvSpPr>
        <p:spPr/>
        <p:txBody>
          <a:bodyPr/>
          <a:lstStyle/>
          <a:p>
            <a:r>
              <a:rPr kumimoji="0" lang="de-CH" sz="3200" b="1" i="0" u="none" strike="noStrike" kern="1200" cap="none" spc="0" normalizeH="0" baseline="0" noProof="0" dirty="0">
                <a:ln>
                  <a:noFill/>
                </a:ln>
                <a:solidFill>
                  <a:srgbClr val="0C0C0C"/>
                </a:solidFill>
                <a:effectLst/>
                <a:uLnTx/>
                <a:uFillTx/>
                <a:latin typeface="Arial" panose="020B0604020202020204" pitchFamily="34" charset="0"/>
                <a:ea typeface="+mj-ea"/>
                <a:cs typeface="Arial" panose="020B0604020202020204" pitchFamily="34" charset="0"/>
              </a:rPr>
              <a:t>Gespräche mit Erziehungsberechtigten und Kind</a:t>
            </a:r>
            <a:endParaRPr lang="de-DE" dirty="0"/>
          </a:p>
        </p:txBody>
      </p:sp>
      <p:sp>
        <p:nvSpPr>
          <p:cNvPr id="5" name="Inhaltsplatzhalter 4">
            <a:extLst>
              <a:ext uri="{FF2B5EF4-FFF2-40B4-BE49-F238E27FC236}">
                <a16:creationId xmlns:a16="http://schemas.microsoft.com/office/drawing/2014/main" id="{81498243-0D4C-4E67-974B-C4EAC8383F0B}"/>
              </a:ext>
            </a:extLst>
          </p:cNvPr>
          <p:cNvSpPr>
            <a:spLocks noGrp="1"/>
          </p:cNvSpPr>
          <p:nvPr>
            <p:ph idx="1"/>
          </p:nvPr>
        </p:nvSpPr>
        <p:spPr>
          <a:xfrm>
            <a:off x="750675" y="1917700"/>
            <a:ext cx="10764839" cy="4940300"/>
          </a:xfrm>
        </p:spPr>
        <p:txBody>
          <a:bodyPr>
            <a:normAutofit/>
          </a:bodyPr>
          <a:lstStyle/>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r>
              <a:rPr lang="de-CH" sz="2800" dirty="0">
                <a:solidFill>
                  <a:srgbClr val="006FB4"/>
                </a:solidFill>
              </a:rPr>
              <a:t>Orientierungsgespräch</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endParaRPr lang="de-CH" sz="2800" dirty="0"/>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r>
              <a:rPr lang="de-CH" sz="2800" dirty="0"/>
              <a:t>Ziel: 			</a:t>
            </a:r>
            <a:r>
              <a:rPr kumimoji="0" lang="de-CH" altLang="de-DE" sz="2800" b="0" i="0" u="none" strike="noStrike" kern="0" cap="none" spc="0" normalizeH="0" baseline="0" noProof="0" dirty="0">
                <a:ln>
                  <a:noFill/>
                </a:ln>
                <a:solidFill>
                  <a:srgbClr val="000000"/>
                </a:solidFill>
                <a:effectLst/>
                <a:uLnTx/>
                <a:uFillTx/>
              </a:rPr>
              <a:t>Orientierung über Leistungsanforderungen, 				Leistungserfüllung, Lernfortschritt, </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r>
              <a:rPr lang="de-CH" altLang="de-DE" sz="2800" kern="0" dirty="0">
                <a:solidFill>
                  <a:srgbClr val="000000"/>
                </a:solidFill>
              </a:rPr>
              <a:t>			</a:t>
            </a:r>
            <a:r>
              <a:rPr kumimoji="0" lang="de-CH" altLang="de-DE" sz="2800" b="0" i="0" u="none" strike="noStrike" kern="0" cap="none" spc="0" normalizeH="0" baseline="0" noProof="0" dirty="0">
                <a:ln>
                  <a:noFill/>
                </a:ln>
                <a:solidFill>
                  <a:srgbClr val="000000"/>
                </a:solidFill>
                <a:effectLst/>
                <a:uLnTx/>
                <a:uFillTx/>
              </a:rPr>
              <a:t>Leistungsentwicklung in allen Kompetenzen, </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r>
              <a:rPr lang="de-CH" altLang="de-DE" sz="2800" kern="0" noProof="0" dirty="0">
                <a:solidFill>
                  <a:srgbClr val="000000"/>
                </a:solidFill>
              </a:rPr>
              <a:t>			</a:t>
            </a:r>
            <a:r>
              <a:rPr kumimoji="0" lang="de-CH" altLang="de-DE" sz="2800" b="0" i="0" u="none" strike="noStrike" kern="0" cap="none" spc="0" normalizeH="0" baseline="0" noProof="0" dirty="0">
                <a:ln>
                  <a:noFill/>
                </a:ln>
                <a:solidFill>
                  <a:srgbClr val="000000"/>
                </a:solidFill>
                <a:effectLst/>
                <a:uLnTx/>
                <a:uFillTx/>
              </a:rPr>
              <a:t>Blick in die 	Zukunft</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endParaRPr lang="de-CH" sz="2800" dirty="0"/>
          </a:p>
          <a:p>
            <a:pPr marL="1587" marR="0" lvl="1" indent="0" algn="l" defTabSz="914400" rtl="0" eaLnBrk="1" fontAlgn="base" latinLnBrk="0" hangingPunct="1">
              <a:lnSpc>
                <a:spcPts val="3200"/>
              </a:lnSpc>
              <a:spcBef>
                <a:spcPts val="1600"/>
              </a:spcBef>
              <a:spcAft>
                <a:spcPct val="0"/>
              </a:spcAft>
              <a:buClrTx/>
              <a:buSzTx/>
              <a:buNone/>
              <a:tabLst>
                <a:tab pos="1968500" algn="l"/>
              </a:tabLst>
              <a:defRPr/>
            </a:pPr>
            <a:r>
              <a:rPr kumimoji="0" lang="de-CH" sz="2800" i="0" u="none" strike="noStrike" kern="0" cap="none" spc="0" normalizeH="0" baseline="0" noProof="0" dirty="0">
                <a:ln>
                  <a:noFill/>
                </a:ln>
                <a:solidFill>
                  <a:srgbClr val="000000"/>
                </a:solidFill>
                <a:effectLst/>
                <a:uLnTx/>
                <a:uFillTx/>
              </a:rPr>
              <a:t>Teilnahme:</a:t>
            </a:r>
            <a:r>
              <a:rPr kumimoji="0" lang="de-CH" sz="2800" b="0" i="0" u="none" strike="noStrike" kern="0" cap="none" spc="0" normalizeH="0" baseline="0" noProof="0" dirty="0">
                <a:ln>
                  <a:noFill/>
                </a:ln>
                <a:solidFill>
                  <a:srgbClr val="000000"/>
                </a:solidFill>
                <a:effectLst/>
                <a:uLnTx/>
                <a:uFillTx/>
              </a:rPr>
              <a:t>		Erziehungsberechtigte, Kind, Lehrperson</a:t>
            </a: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r>
              <a:rPr lang="de-CH" sz="2800" dirty="0"/>
              <a:t>Zeitpunkt:		</a:t>
            </a:r>
            <a:r>
              <a:rPr kumimoji="0" lang="de-CH" altLang="de-DE" sz="2800" b="0" i="0" u="none" strike="noStrike" kern="0" cap="none" spc="0" normalizeH="0" baseline="0" noProof="0" dirty="0">
                <a:ln>
                  <a:noFill/>
                </a:ln>
                <a:solidFill>
                  <a:srgbClr val="000000"/>
                </a:solidFill>
                <a:effectLst/>
                <a:uLnTx/>
                <a:uFillTx/>
              </a:rPr>
              <a:t>1. Orientierungsgespräch: 2. Sem. 5. Klasse</a:t>
            </a: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r>
              <a:rPr kumimoji="0" lang="de-CH" altLang="de-DE" sz="2800" b="0" i="0" u="none" strike="noStrike" kern="0" cap="none" spc="0" normalizeH="0" baseline="0" noProof="0" dirty="0">
                <a:ln>
                  <a:noFill/>
                </a:ln>
                <a:solidFill>
                  <a:srgbClr val="000000"/>
                </a:solidFill>
                <a:effectLst/>
                <a:uLnTx/>
                <a:uFillTx/>
              </a:rPr>
              <a:t>			</a:t>
            </a:r>
            <a:r>
              <a:rPr kumimoji="0" lang="de-CH" altLang="de-DE" sz="2800" b="0" i="0" u="none" strike="noStrike" kern="0" cap="none" spc="0" normalizeH="0" baseline="0" noProof="0" dirty="0">
                <a:ln>
                  <a:noFill/>
                </a:ln>
                <a:solidFill>
                  <a:srgbClr val="0070B8"/>
                </a:solidFill>
                <a:effectLst/>
                <a:uLnTx/>
                <a:uFillTx/>
              </a:rPr>
              <a:t>2. Orientierungsgespräch 1. Sem. 6. Klasse</a:t>
            </a:r>
            <a:endParaRPr lang="de-CH" altLang="de-DE" sz="2800" kern="0" dirty="0">
              <a:solidFill>
                <a:srgbClr val="0070B8"/>
              </a:solidFill>
            </a:endParaRP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endParaRPr kumimoji="0" lang="de-CH" altLang="de-DE" sz="2800" b="0" i="0" u="none" strike="noStrike" kern="0" cap="none" spc="0" normalizeH="0" baseline="0" noProof="0" dirty="0">
              <a:ln>
                <a:noFill/>
              </a:ln>
              <a:solidFill>
                <a:srgbClr val="0070B8"/>
              </a:solidFill>
              <a:effectLst/>
              <a:uLnTx/>
              <a:uFillTx/>
            </a:endParaRPr>
          </a:p>
          <a:p>
            <a:pPr marL="0" indent="0">
              <a:buNone/>
            </a:pPr>
            <a:r>
              <a:rPr lang="de-CH" dirty="0"/>
              <a:t>	</a:t>
            </a:r>
          </a:p>
        </p:txBody>
      </p:sp>
    </p:spTree>
    <p:extLst>
      <p:ext uri="{BB962C8B-B14F-4D97-AF65-F5344CB8AC3E}">
        <p14:creationId xmlns:p14="http://schemas.microsoft.com/office/powerpoint/2010/main" val="1521583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1508A-7F6B-9183-8031-757B7C91FB6F}"/>
              </a:ext>
            </a:extLst>
          </p:cNvPr>
          <p:cNvSpPr>
            <a:spLocks noGrp="1"/>
          </p:cNvSpPr>
          <p:nvPr>
            <p:ph type="title"/>
          </p:nvPr>
        </p:nvSpPr>
        <p:spPr/>
        <p:txBody>
          <a:bodyPr/>
          <a:lstStyle/>
          <a:p>
            <a:r>
              <a:rPr kumimoji="0" lang="de-CH" sz="3200" b="1" i="0" u="none" strike="noStrike" kern="1200" cap="none" spc="0" normalizeH="0" baseline="0" noProof="0" dirty="0">
                <a:ln>
                  <a:noFill/>
                </a:ln>
                <a:solidFill>
                  <a:srgbClr val="0C0C0C"/>
                </a:solidFill>
                <a:effectLst/>
                <a:uLnTx/>
                <a:uFillTx/>
                <a:latin typeface="Arial" panose="020B0604020202020204" pitchFamily="34" charset="0"/>
                <a:ea typeface="+mj-ea"/>
                <a:cs typeface="Arial" panose="020B0604020202020204" pitchFamily="34" charset="0"/>
              </a:rPr>
              <a:t>Gespräche mit Erziehungsberechtigten und Kind</a:t>
            </a:r>
            <a:endParaRPr lang="de-DE" dirty="0"/>
          </a:p>
        </p:txBody>
      </p:sp>
      <p:pic>
        <p:nvPicPr>
          <p:cNvPr id="3" name="Grafik 2">
            <a:extLst>
              <a:ext uri="{FF2B5EF4-FFF2-40B4-BE49-F238E27FC236}">
                <a16:creationId xmlns:a16="http://schemas.microsoft.com/office/drawing/2014/main" id="{D13551E7-E54A-FA11-428B-DB8ED720E107}"/>
              </a:ext>
            </a:extLst>
          </p:cNvPr>
          <p:cNvPicPr>
            <a:picLocks noChangeAspect="1"/>
          </p:cNvPicPr>
          <p:nvPr/>
        </p:nvPicPr>
        <p:blipFill>
          <a:blip r:embed="rId3"/>
          <a:stretch>
            <a:fillRect/>
          </a:stretch>
        </p:blipFill>
        <p:spPr>
          <a:xfrm>
            <a:off x="750675" y="2062219"/>
            <a:ext cx="7326316" cy="3326507"/>
          </a:xfrm>
          <a:prstGeom prst="rect">
            <a:avLst/>
          </a:prstGeom>
          <a:ln w="6350">
            <a:solidFill>
              <a:schemeClr val="tx1"/>
            </a:solidFill>
          </a:ln>
        </p:spPr>
      </p:pic>
    </p:spTree>
    <p:extLst>
      <p:ext uri="{BB962C8B-B14F-4D97-AF65-F5344CB8AC3E}">
        <p14:creationId xmlns:p14="http://schemas.microsoft.com/office/powerpoint/2010/main" val="4104109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F8B68-7170-FA79-2514-F6E40064F129}"/>
              </a:ext>
            </a:extLst>
          </p:cNvPr>
          <p:cNvSpPr>
            <a:spLocks noGrp="1"/>
          </p:cNvSpPr>
          <p:nvPr>
            <p:ph type="title"/>
          </p:nvPr>
        </p:nvSpPr>
        <p:spPr/>
        <p:txBody>
          <a:bodyPr/>
          <a:lstStyle/>
          <a:p>
            <a:r>
              <a:rPr kumimoji="0" lang="de-CH" sz="3200" b="1" i="0" u="none" strike="noStrike" kern="1200" cap="none" spc="0" normalizeH="0" baseline="0" noProof="0" dirty="0">
                <a:ln>
                  <a:noFill/>
                </a:ln>
                <a:solidFill>
                  <a:srgbClr val="0C0C0C"/>
                </a:solidFill>
                <a:effectLst/>
                <a:uLnTx/>
                <a:uFillTx/>
                <a:latin typeface="Arial" panose="020B0604020202020204" pitchFamily="34" charset="0"/>
                <a:ea typeface="+mj-ea"/>
                <a:cs typeface="Arial" panose="020B0604020202020204" pitchFamily="34" charset="0"/>
              </a:rPr>
              <a:t>Gespräche mit Erziehungsberechtigten und Kind</a:t>
            </a:r>
            <a:endParaRPr lang="de-DE" dirty="0"/>
          </a:p>
        </p:txBody>
      </p:sp>
      <p:sp>
        <p:nvSpPr>
          <p:cNvPr id="5" name="Inhaltsplatzhalter 4">
            <a:extLst>
              <a:ext uri="{FF2B5EF4-FFF2-40B4-BE49-F238E27FC236}">
                <a16:creationId xmlns:a16="http://schemas.microsoft.com/office/drawing/2014/main" id="{81498243-0D4C-4E67-974B-C4EAC8383F0B}"/>
              </a:ext>
            </a:extLst>
          </p:cNvPr>
          <p:cNvSpPr>
            <a:spLocks noGrp="1"/>
          </p:cNvSpPr>
          <p:nvPr>
            <p:ph idx="1"/>
          </p:nvPr>
        </p:nvSpPr>
        <p:spPr>
          <a:xfrm>
            <a:off x="750675" y="1917700"/>
            <a:ext cx="10764839" cy="4940300"/>
          </a:xfrm>
        </p:spPr>
        <p:txBody>
          <a:bodyPr>
            <a:normAutofit/>
          </a:bodyPr>
          <a:lstStyle/>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r>
              <a:rPr lang="de-CH" sz="2800" dirty="0">
                <a:solidFill>
                  <a:srgbClr val="006FB4"/>
                </a:solidFill>
              </a:rPr>
              <a:t>Zuweisungsgespräch</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endParaRPr lang="de-CH" sz="2800" dirty="0"/>
          </a:p>
          <a:p>
            <a:pPr marL="1587" marR="0" lvl="1" indent="0" algn="l" defTabSz="914400" rtl="0" eaLnBrk="1" fontAlgn="base" latinLnBrk="0" hangingPunct="1">
              <a:lnSpc>
                <a:spcPts val="3200"/>
              </a:lnSpc>
              <a:spcBef>
                <a:spcPts val="0"/>
              </a:spcBef>
              <a:spcAft>
                <a:spcPct val="0"/>
              </a:spcAft>
              <a:buClrTx/>
              <a:buSzTx/>
              <a:buFont typeface="Wingdings" pitchFamily="2" charset="2"/>
              <a:buNone/>
              <a:tabLst>
                <a:tab pos="1795463" algn="l"/>
              </a:tabLst>
              <a:defRPr/>
            </a:pPr>
            <a:r>
              <a:rPr kumimoji="0" lang="de-CH" sz="2800" b="0" i="0" u="none" strike="noStrike" kern="120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Ziel: 			</a:t>
            </a: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Bilanzierung, Zuweisung in Schulart klären </a:t>
            </a:r>
            <a:b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b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Unterzeichnung «Zuweisungsentscheid» 	</a:t>
            </a:r>
            <a:b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b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Unterzeichnung «Fehlende Einigung»</a:t>
            </a:r>
          </a:p>
          <a:p>
            <a:pPr marL="0" marR="0" lvl="1" indent="0" algn="l" defTabSz="914400" rtl="0" eaLnBrk="1" fontAlgn="base" latinLnBrk="0" hangingPunct="1">
              <a:lnSpc>
                <a:spcPts val="3200"/>
              </a:lnSpc>
              <a:spcBef>
                <a:spcPct val="0"/>
              </a:spcBef>
              <a:spcAft>
                <a:spcPct val="0"/>
              </a:spcAft>
              <a:buClrTx/>
              <a:buSzTx/>
              <a:buFont typeface="Wingdings" pitchFamily="2" charset="2"/>
              <a:buNone/>
              <a:tabLst/>
              <a:defRPr/>
            </a:pPr>
            <a:endParaRPr kumimoji="0" lang="de-CH" sz="2800" b="0" i="0" u="none" strike="noStrike" kern="120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endParaRPr>
          </a:p>
          <a:p>
            <a:pPr marL="1587" marR="0" lvl="1" indent="0" algn="l" defTabSz="914400" rtl="0" eaLnBrk="1" fontAlgn="base" latinLnBrk="0" hangingPunct="1">
              <a:lnSpc>
                <a:spcPts val="3200"/>
              </a:lnSpc>
              <a:spcBef>
                <a:spcPts val="1600"/>
              </a:spcBef>
              <a:spcAft>
                <a:spcPct val="0"/>
              </a:spcAft>
              <a:buClrTx/>
              <a:buSzTx/>
              <a:buFont typeface="Arial" panose="020B0604020202020204" pitchFamily="34" charset="0"/>
              <a:buNone/>
              <a:tabLst>
                <a:tab pos="1968500" algn="l"/>
              </a:tabLst>
              <a:defRPr/>
            </a:pPr>
            <a:r>
              <a:rPr kumimoji="0" lang="de-CH" sz="2800" b="0" i="0" u="none" strike="noStrike" kern="120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Teilnahme:		</a:t>
            </a: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Erziehungsberechtigte, Kind, Lehrperson</a:t>
            </a: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endParaRPr kumimoji="0" lang="de-CH" sz="2800" b="0" i="0" u="none" strike="noStrike" kern="120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endParaRP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r>
              <a:rPr kumimoji="0" lang="de-CH" sz="2800" b="0" i="0" u="none" strike="noStrike" kern="120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Zeitpunkt:		</a:t>
            </a: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bis 15. März </a:t>
            </a:r>
          </a:p>
          <a:p>
            <a:pPr marL="0" marR="0" lvl="1" indent="0" algn="l" defTabSz="914400" rtl="0" eaLnBrk="1" fontAlgn="base" latinLnBrk="0" hangingPunct="1">
              <a:lnSpc>
                <a:spcPts val="3200"/>
              </a:lnSpc>
              <a:spcBef>
                <a:spcPts val="1600"/>
              </a:spcBef>
              <a:spcAft>
                <a:spcPct val="0"/>
              </a:spcAft>
              <a:buClrTx/>
              <a:buSzTx/>
              <a:buFont typeface="Wingdings" pitchFamily="2" charset="2"/>
              <a:buNone/>
              <a:tabLst/>
              <a:defRPr/>
            </a:pPr>
            <a:endParaRPr kumimoji="0" lang="de-CH" altLang="de-DE" sz="2800" b="0" i="0" u="none" strike="noStrike" kern="0" cap="none" spc="0" normalizeH="0" baseline="0" noProof="0" dirty="0">
              <a:ln>
                <a:noFill/>
              </a:ln>
              <a:solidFill>
                <a:srgbClr val="0070B8"/>
              </a:solidFill>
              <a:effectLst/>
              <a:uLnTx/>
              <a:uFillTx/>
            </a:endParaRPr>
          </a:p>
          <a:p>
            <a:pPr marL="0" indent="0">
              <a:buNone/>
            </a:pPr>
            <a:r>
              <a:rPr lang="de-CH" dirty="0"/>
              <a:t>	</a:t>
            </a:r>
          </a:p>
        </p:txBody>
      </p:sp>
    </p:spTree>
    <p:extLst>
      <p:ext uri="{BB962C8B-B14F-4D97-AF65-F5344CB8AC3E}">
        <p14:creationId xmlns:p14="http://schemas.microsoft.com/office/powerpoint/2010/main" val="1771021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1508A-7F6B-9183-8031-757B7C91FB6F}"/>
              </a:ext>
            </a:extLst>
          </p:cNvPr>
          <p:cNvSpPr>
            <a:spLocks noGrp="1"/>
          </p:cNvSpPr>
          <p:nvPr>
            <p:ph type="title"/>
          </p:nvPr>
        </p:nvSpPr>
        <p:spPr/>
        <p:txBody>
          <a:bodyPr/>
          <a:lstStyle/>
          <a:p>
            <a:r>
              <a:rPr kumimoji="0" lang="de-CH" sz="3200" b="1" i="0" u="none" strike="noStrike" kern="1200" cap="none" spc="0" normalizeH="0" baseline="0" noProof="0" dirty="0">
                <a:ln>
                  <a:noFill/>
                </a:ln>
                <a:solidFill>
                  <a:srgbClr val="0C0C0C"/>
                </a:solidFill>
                <a:effectLst/>
                <a:uLnTx/>
                <a:uFillTx/>
                <a:latin typeface="Arial" panose="020B0604020202020204" pitchFamily="34" charset="0"/>
                <a:ea typeface="+mj-ea"/>
                <a:cs typeface="Arial" panose="020B0604020202020204" pitchFamily="34" charset="0"/>
              </a:rPr>
              <a:t>Gespräche mit Erziehungsberechtigten und Kind</a:t>
            </a:r>
            <a:endParaRPr lang="de-DE" dirty="0"/>
          </a:p>
        </p:txBody>
      </p:sp>
      <p:grpSp>
        <p:nvGrpSpPr>
          <p:cNvPr id="4" name="Gruppieren 3">
            <a:extLst>
              <a:ext uri="{FF2B5EF4-FFF2-40B4-BE49-F238E27FC236}">
                <a16:creationId xmlns:a16="http://schemas.microsoft.com/office/drawing/2014/main" id="{7ABFFD33-C669-AA4D-FEEA-D3C9FA4E6986}"/>
              </a:ext>
            </a:extLst>
          </p:cNvPr>
          <p:cNvGrpSpPr/>
          <p:nvPr/>
        </p:nvGrpSpPr>
        <p:grpSpPr>
          <a:xfrm>
            <a:off x="1038225" y="1773238"/>
            <a:ext cx="3473450" cy="4913312"/>
            <a:chOff x="1038225" y="1773238"/>
            <a:chExt cx="3473450" cy="4913312"/>
          </a:xfrm>
        </p:grpSpPr>
        <p:pic>
          <p:nvPicPr>
            <p:cNvPr id="5" name="Picture 4">
              <a:extLst>
                <a:ext uri="{FF2B5EF4-FFF2-40B4-BE49-F238E27FC236}">
                  <a16:creationId xmlns:a16="http://schemas.microsoft.com/office/drawing/2014/main" id="{3742D535-EF3F-F04C-0912-A997A2A8E1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1773238"/>
              <a:ext cx="3473450" cy="4913312"/>
            </a:xfrm>
            <a:prstGeom prst="rect">
              <a:avLst/>
            </a:prstGeom>
            <a:noFill/>
            <a:ln w="3175" algn="ctr">
              <a:solidFill>
                <a:srgbClr val="000000"/>
              </a:solidFill>
              <a:miter lim="800000"/>
              <a:headEnd/>
              <a:tailEnd/>
            </a:ln>
            <a:extLst>
              <a:ext uri="{909E8E84-426E-40DD-AFC4-6F175D3DCCD1}">
                <a14:hiddenFill xmlns:a14="http://schemas.microsoft.com/office/drawing/2010/main">
                  <a:solidFill>
                    <a:schemeClr val="accent1"/>
                  </a:solidFill>
                </a14:hiddenFill>
              </a:ext>
            </a:extLst>
          </p:spPr>
        </p:pic>
        <p:sp>
          <p:nvSpPr>
            <p:cNvPr id="6" name="Rechteck 2">
              <a:extLst>
                <a:ext uri="{FF2B5EF4-FFF2-40B4-BE49-F238E27FC236}">
                  <a16:creationId xmlns:a16="http://schemas.microsoft.com/office/drawing/2014/main" id="{4C59A3BD-E18F-1464-D42E-8117C803645B}"/>
                </a:ext>
              </a:extLst>
            </p:cNvPr>
            <p:cNvSpPr>
              <a:spLocks noChangeArrowheads="1"/>
            </p:cNvSpPr>
            <p:nvPr/>
          </p:nvSpPr>
          <p:spPr bwMode="auto">
            <a:xfrm>
              <a:off x="1331913" y="4149725"/>
              <a:ext cx="1511300" cy="647700"/>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de-DE" altLang="de-DE" sz="2600" b="0" i="0" u="none" strike="noStrike" kern="0" cap="none" spc="0" normalizeH="0" baseline="0" noProof="0">
                <a:ln>
                  <a:noFill/>
                </a:ln>
                <a:solidFill>
                  <a:srgbClr val="000000"/>
                </a:solidFill>
                <a:effectLst/>
                <a:uLnTx/>
                <a:uFillTx/>
                <a:latin typeface="Arial Narrow" pitchFamily="34" charset="0"/>
                <a:cs typeface="Arial" charset="0"/>
              </a:endParaRPr>
            </a:p>
          </p:txBody>
        </p:sp>
      </p:grpSp>
      <p:grpSp>
        <p:nvGrpSpPr>
          <p:cNvPr id="7" name="Gruppieren 6">
            <a:extLst>
              <a:ext uri="{FF2B5EF4-FFF2-40B4-BE49-F238E27FC236}">
                <a16:creationId xmlns:a16="http://schemas.microsoft.com/office/drawing/2014/main" id="{92D52174-0D03-5C95-3101-1A8CAB4D1E5D}"/>
              </a:ext>
            </a:extLst>
          </p:cNvPr>
          <p:cNvGrpSpPr/>
          <p:nvPr/>
        </p:nvGrpSpPr>
        <p:grpSpPr>
          <a:xfrm>
            <a:off x="4716463" y="1773238"/>
            <a:ext cx="3527425" cy="4913312"/>
            <a:chOff x="4716463" y="1773238"/>
            <a:chExt cx="3527425" cy="4913312"/>
          </a:xfrm>
        </p:grpSpPr>
        <p:pic>
          <p:nvPicPr>
            <p:cNvPr id="8" name="Grafik 2">
              <a:extLst>
                <a:ext uri="{FF2B5EF4-FFF2-40B4-BE49-F238E27FC236}">
                  <a16:creationId xmlns:a16="http://schemas.microsoft.com/office/drawing/2014/main" id="{160D22DF-AD6A-6367-E20E-5ADF684D80B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463" y="1773238"/>
              <a:ext cx="3527425" cy="49133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Rechteck 7">
              <a:extLst>
                <a:ext uri="{FF2B5EF4-FFF2-40B4-BE49-F238E27FC236}">
                  <a16:creationId xmlns:a16="http://schemas.microsoft.com/office/drawing/2014/main" id="{29E73518-788D-74B3-D4C7-17BBD5F5C1E5}"/>
                </a:ext>
              </a:extLst>
            </p:cNvPr>
            <p:cNvSpPr>
              <a:spLocks noChangeArrowheads="1"/>
            </p:cNvSpPr>
            <p:nvPr/>
          </p:nvSpPr>
          <p:spPr bwMode="auto">
            <a:xfrm>
              <a:off x="5148263" y="4144963"/>
              <a:ext cx="1512887" cy="868362"/>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de-DE" altLang="de-DE" sz="2600" b="0" i="0" u="none" strike="noStrike" kern="0" cap="none" spc="0" normalizeH="0" baseline="0" noProof="0">
                <a:ln>
                  <a:noFill/>
                </a:ln>
                <a:solidFill>
                  <a:srgbClr val="000000"/>
                </a:solidFill>
                <a:effectLst/>
                <a:uLnTx/>
                <a:uFillTx/>
                <a:latin typeface="Arial Narrow" pitchFamily="34" charset="0"/>
                <a:cs typeface="Arial" charset="0"/>
              </a:endParaRPr>
            </a:p>
          </p:txBody>
        </p:sp>
        <p:sp>
          <p:nvSpPr>
            <p:cNvPr id="10" name="Rechteck 7">
              <a:extLst>
                <a:ext uri="{FF2B5EF4-FFF2-40B4-BE49-F238E27FC236}">
                  <a16:creationId xmlns:a16="http://schemas.microsoft.com/office/drawing/2014/main" id="{42D5BEB2-2BBD-4E9F-8972-213B90D68795}"/>
                </a:ext>
              </a:extLst>
            </p:cNvPr>
            <p:cNvSpPr>
              <a:spLocks noChangeArrowheads="1"/>
            </p:cNvSpPr>
            <p:nvPr/>
          </p:nvSpPr>
          <p:spPr bwMode="auto">
            <a:xfrm>
              <a:off x="5176838" y="5373688"/>
              <a:ext cx="2851150" cy="431800"/>
            </a:xfrm>
            <a:prstGeom prst="rect">
              <a:avLst/>
            </a:prstGeom>
            <a:noFill/>
            <a:ln w="38100" algn="ctr">
              <a:solidFill>
                <a:srgbClr val="AACD4B"/>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de-DE" altLang="de-DE" sz="2600" b="0" i="0" u="none" strike="noStrike" kern="0" cap="none" spc="0" normalizeH="0" baseline="0" noProof="0">
                <a:ln>
                  <a:noFill/>
                </a:ln>
                <a:solidFill>
                  <a:srgbClr val="000000"/>
                </a:solidFill>
                <a:effectLst/>
                <a:uLnTx/>
                <a:uFillTx/>
                <a:latin typeface="Arial Narrow" pitchFamily="34" charset="0"/>
                <a:cs typeface="Arial" charset="0"/>
              </a:endParaRPr>
            </a:p>
          </p:txBody>
        </p:sp>
      </p:grpSp>
    </p:spTree>
    <p:extLst>
      <p:ext uri="{BB962C8B-B14F-4D97-AF65-F5344CB8AC3E}">
        <p14:creationId xmlns:p14="http://schemas.microsoft.com/office/powerpoint/2010/main" val="1188779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AA488-5745-6492-CE29-96B75043E861}"/>
              </a:ext>
            </a:extLst>
          </p:cNvPr>
          <p:cNvSpPr>
            <a:spLocks noGrp="1"/>
          </p:cNvSpPr>
          <p:nvPr>
            <p:ph type="title"/>
          </p:nvPr>
        </p:nvSpPr>
        <p:spPr/>
        <p:txBody>
          <a:bodyPr/>
          <a:lstStyle/>
          <a:p>
            <a:r>
              <a:rPr lang="de-CH" dirty="0"/>
              <a:t>Fehlende Einigung - allgemein</a:t>
            </a:r>
          </a:p>
        </p:txBody>
      </p:sp>
      <p:sp>
        <p:nvSpPr>
          <p:cNvPr id="3" name="Inhaltsplatzhalter 2">
            <a:extLst>
              <a:ext uri="{FF2B5EF4-FFF2-40B4-BE49-F238E27FC236}">
                <a16:creationId xmlns:a16="http://schemas.microsoft.com/office/drawing/2014/main" id="{B80E584F-8378-6AC8-C2FF-52AD7CC5F1AF}"/>
              </a:ext>
            </a:extLst>
          </p:cNvPr>
          <p:cNvSpPr>
            <a:spLocks noGrp="1"/>
          </p:cNvSpPr>
          <p:nvPr>
            <p:ph idx="1"/>
          </p:nvPr>
        </p:nvSpPr>
        <p:spPr>
          <a:xfrm>
            <a:off x="750675" y="2024524"/>
            <a:ext cx="6737273" cy="4331658"/>
          </a:xfrm>
        </p:spPr>
        <p:txBody>
          <a:bodyPr/>
          <a:lstStyle/>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Keine Einigung zwischen Eltern und Lehrperson in Bezug auf die Zuweisung in eine Schulart der Sekundarstufe I</a:t>
            </a:r>
          </a:p>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Einleitung eines rechtlichen Verfahrens</a:t>
            </a:r>
          </a:p>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Kantonale </a:t>
            </a:r>
            <a:r>
              <a:rPr kumimoji="0" lang="de-CH" altLang="de-DE" sz="2800" b="0" i="0" u="none" strike="noStrike" kern="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Übertrittskommisson</a:t>
            </a: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I (ÜK) übernimmt Fallführung</a:t>
            </a:r>
          </a:p>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altLang="de-DE"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ÜK besteht aus 10 Mitgliedern verschiedener Sparten</a:t>
            </a:r>
          </a:p>
          <a:p>
            <a:pPr marL="0" indent="0">
              <a:buNone/>
            </a:pPr>
            <a:endParaRPr lang="de-CH" dirty="0"/>
          </a:p>
        </p:txBody>
      </p:sp>
      <p:pic>
        <p:nvPicPr>
          <p:cNvPr id="6" name="Grafik 5" descr="Ein Bild, das Handschrift enthält.&#10;&#10;Automatisch generierte Beschreibung">
            <a:extLst>
              <a:ext uri="{FF2B5EF4-FFF2-40B4-BE49-F238E27FC236}">
                <a16:creationId xmlns:a16="http://schemas.microsoft.com/office/drawing/2014/main" id="{C1BC9274-0D9D-2546-BF47-C805F8AA6F7A}"/>
              </a:ext>
            </a:extLst>
          </p:cNvPr>
          <p:cNvPicPr>
            <a:picLocks noChangeAspect="1"/>
          </p:cNvPicPr>
          <p:nvPr/>
        </p:nvPicPr>
        <p:blipFill>
          <a:blip r:embed="rId3"/>
          <a:stretch>
            <a:fillRect/>
          </a:stretch>
        </p:blipFill>
        <p:spPr>
          <a:xfrm>
            <a:off x="7696200" y="0"/>
            <a:ext cx="4495800" cy="6858000"/>
          </a:xfrm>
          <a:prstGeom prst="rect">
            <a:avLst/>
          </a:prstGeom>
        </p:spPr>
      </p:pic>
    </p:spTree>
    <p:extLst>
      <p:ext uri="{BB962C8B-B14F-4D97-AF65-F5344CB8AC3E}">
        <p14:creationId xmlns:p14="http://schemas.microsoft.com/office/powerpoint/2010/main" val="2448367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Fehlende Einigung - Ablauf</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p:txBody>
          <a:bodyPr/>
          <a:lstStyle/>
          <a:p>
            <a:pPr marL="458787" marR="0" lvl="1" indent="-457200" algn="l" defTabSz="914400" rtl="0" eaLnBrk="1" fontAlgn="base" latinLnBrk="0" hangingPunct="1">
              <a:lnSpc>
                <a:spcPts val="3200"/>
              </a:lnSpc>
              <a:spcBef>
                <a:spcPts val="1200"/>
              </a:spcBef>
              <a:spcAft>
                <a:spcPct val="0"/>
              </a:spcAft>
              <a:buClrTx/>
              <a:buSzTx/>
              <a:tabLst/>
              <a:defRPr/>
            </a:pPr>
            <a:r>
              <a:rPr kumimoji="0" lang="de-CH" altLang="de-DE" sz="2800" b="0" i="0" u="none" strike="noStrike" kern="0" cap="none" spc="0" normalizeH="0" baseline="0" noProof="0" dirty="0">
                <a:ln>
                  <a:noFill/>
                </a:ln>
                <a:solidFill>
                  <a:srgbClr val="000000"/>
                </a:solidFill>
                <a:effectLst/>
                <a:uLnTx/>
                <a:uFillTx/>
              </a:rPr>
              <a:t>Lehrperson leitet Formular «Fehlende Einigung» und weitere Unterlagen via Rektorat der ÜK weiter </a:t>
            </a:r>
            <a:r>
              <a:rPr kumimoji="0" lang="de-CH" altLang="de-DE" sz="2800" b="0" i="0" u="none" strike="noStrike" kern="0" cap="none" spc="0" normalizeH="0" baseline="0" noProof="0" dirty="0">
                <a:ln>
                  <a:noFill/>
                </a:ln>
                <a:solidFill>
                  <a:srgbClr val="0070B8"/>
                </a:solidFill>
                <a:effectLst/>
                <a:uLnTx/>
                <a:uFillTx/>
              </a:rPr>
              <a:t>(15. März)</a:t>
            </a:r>
          </a:p>
          <a:p>
            <a:pPr marL="458787" marR="0" lvl="1" indent="-457200" algn="l" defTabSz="914400" rtl="0" eaLnBrk="1" fontAlgn="base" latinLnBrk="0" hangingPunct="1">
              <a:lnSpc>
                <a:spcPts val="3200"/>
              </a:lnSpc>
              <a:spcBef>
                <a:spcPts val="1200"/>
              </a:spcBef>
              <a:spcAft>
                <a:spcPct val="0"/>
              </a:spcAft>
              <a:buClrTx/>
              <a:buSzTx/>
              <a:tabLst/>
              <a:defRPr/>
            </a:pPr>
            <a:r>
              <a:rPr kumimoji="0" lang="de-CH" altLang="de-DE" sz="2800" b="0" i="0" u="none" strike="noStrike" kern="0" cap="none" spc="0" normalizeH="0" baseline="0" noProof="0" dirty="0">
                <a:ln>
                  <a:noFill/>
                </a:ln>
                <a:solidFill>
                  <a:srgbClr val="000000"/>
                </a:solidFill>
                <a:effectLst/>
                <a:uLnTx/>
                <a:uFillTx/>
              </a:rPr>
              <a:t>Schreiben ÜK an Erziehungsberechtigte: Termine Abklärungs-test, Gespräch, Einladung zur Stellungnahme </a:t>
            </a:r>
            <a:r>
              <a:rPr kumimoji="0" lang="de-CH" altLang="de-DE" sz="2800" b="0" i="0" u="none" strike="noStrike" kern="0" cap="none" spc="0" normalizeH="0" baseline="0" noProof="0" dirty="0">
                <a:ln>
                  <a:noFill/>
                </a:ln>
                <a:solidFill>
                  <a:srgbClr val="0070B8"/>
                </a:solidFill>
                <a:effectLst/>
                <a:uLnTx/>
                <a:uFillTx/>
              </a:rPr>
              <a:t>(ca. 20. März)</a:t>
            </a:r>
            <a:endParaRPr kumimoji="0" lang="de-CH" altLang="de-DE" sz="2800" b="0" i="0" u="none" strike="noStrike" kern="0" cap="none" spc="0" normalizeH="0" baseline="0" noProof="0" dirty="0">
              <a:ln>
                <a:noFill/>
              </a:ln>
              <a:solidFill>
                <a:srgbClr val="000000"/>
              </a:solidFill>
              <a:effectLst/>
              <a:uLnTx/>
              <a:uFillTx/>
            </a:endParaRPr>
          </a:p>
          <a:p>
            <a:pPr marL="458787" marR="0" lvl="1" indent="-457200" algn="l" defTabSz="914400" rtl="0" eaLnBrk="1" fontAlgn="base" latinLnBrk="0" hangingPunct="1">
              <a:lnSpc>
                <a:spcPts val="3200"/>
              </a:lnSpc>
              <a:spcBef>
                <a:spcPts val="1200"/>
              </a:spcBef>
              <a:spcAft>
                <a:spcPct val="0"/>
              </a:spcAft>
              <a:buClrTx/>
              <a:buSzTx/>
              <a:tabLst/>
              <a:defRPr/>
            </a:pPr>
            <a:r>
              <a:rPr kumimoji="0" lang="de-CH" altLang="de-DE" sz="2800" b="0" i="0" u="none" strike="noStrike" kern="0" cap="none" spc="0" normalizeH="0" baseline="0" noProof="0" dirty="0">
                <a:ln>
                  <a:noFill/>
                </a:ln>
                <a:solidFill>
                  <a:srgbClr val="000000"/>
                </a:solidFill>
                <a:effectLst/>
                <a:uLnTx/>
                <a:uFillTx/>
              </a:rPr>
              <a:t>Abklärungstest  </a:t>
            </a:r>
            <a:r>
              <a:rPr kumimoji="0" lang="de-CH" altLang="de-DE" sz="2800" b="0" i="0" u="none" strike="noStrike" kern="0" cap="none" spc="0" normalizeH="0" baseline="0" noProof="0" dirty="0">
                <a:ln>
                  <a:noFill/>
                </a:ln>
                <a:solidFill>
                  <a:srgbClr val="0070B8"/>
                </a:solidFill>
                <a:effectLst/>
                <a:uLnTx/>
                <a:uFillTx/>
              </a:rPr>
              <a:t>(Ende März, anfangs April)</a:t>
            </a:r>
          </a:p>
          <a:p>
            <a:pPr marL="458787" marR="0" lvl="1" indent="-457200" algn="l" defTabSz="914400" rtl="0" eaLnBrk="1" fontAlgn="base" latinLnBrk="0" hangingPunct="1">
              <a:lnSpc>
                <a:spcPts val="3200"/>
              </a:lnSpc>
              <a:spcBef>
                <a:spcPts val="1200"/>
              </a:spcBef>
              <a:spcAft>
                <a:spcPct val="0"/>
              </a:spcAft>
              <a:buClrTx/>
              <a:buSzTx/>
              <a:tabLst/>
              <a:defRPr/>
            </a:pPr>
            <a:r>
              <a:rPr kumimoji="0" lang="de-CH" altLang="de-DE" sz="2800" b="0" i="0" u="none" strike="noStrike" kern="0" cap="none" spc="0" normalizeH="0" baseline="0" noProof="0" dirty="0">
                <a:ln>
                  <a:noFill/>
                </a:ln>
                <a:solidFill>
                  <a:srgbClr val="000000"/>
                </a:solidFill>
                <a:effectLst/>
                <a:uLnTx/>
                <a:uFillTx/>
              </a:rPr>
              <a:t>Gespräch mit ÜK auf Wunsch der Eltern </a:t>
            </a:r>
            <a:r>
              <a:rPr kumimoji="0" lang="de-CH" altLang="de-DE" sz="2800" b="0" i="0" u="none" strike="noStrike" kern="0" cap="none" spc="0" normalizeH="0" baseline="0" noProof="0" dirty="0">
                <a:ln>
                  <a:noFill/>
                </a:ln>
                <a:solidFill>
                  <a:srgbClr val="0070B8"/>
                </a:solidFill>
                <a:effectLst/>
                <a:uLnTx/>
                <a:uFillTx/>
              </a:rPr>
              <a:t>(April)</a:t>
            </a:r>
          </a:p>
          <a:p>
            <a:pPr marL="0" indent="0">
              <a:buNone/>
            </a:pPr>
            <a:endParaRPr lang="de-CH" dirty="0"/>
          </a:p>
        </p:txBody>
      </p:sp>
    </p:spTree>
    <p:extLst>
      <p:ext uri="{BB962C8B-B14F-4D97-AF65-F5344CB8AC3E}">
        <p14:creationId xmlns:p14="http://schemas.microsoft.com/office/powerpoint/2010/main" val="44703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Fehlende Einigung - Entscheid</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13714"/>
            <a:ext cx="10764839" cy="5375275"/>
          </a:xfrm>
        </p:spPr>
        <p:txBody>
          <a:bodyPr/>
          <a:lstStyle/>
          <a:p>
            <a:pPr marL="1587" marR="0" lvl="1" indent="0" algn="l" defTabSz="914400" rtl="0" eaLnBrk="1" fontAlgn="base" latinLnBrk="0" hangingPunct="1">
              <a:lnSpc>
                <a:spcPts val="3200"/>
              </a:lnSpc>
              <a:spcBef>
                <a:spcPts val="1600"/>
              </a:spcBef>
              <a:spcAft>
                <a:spcPct val="0"/>
              </a:spcAft>
              <a:buClrTx/>
              <a:buSzTx/>
              <a:buNone/>
              <a:tabLst/>
              <a:defRPr/>
            </a:pPr>
            <a:r>
              <a:rPr kumimoji="0" lang="de-CH" sz="2800" b="0" i="0" u="none" strike="noStrike" kern="0" cap="none" spc="0" normalizeH="0" baseline="0" noProof="0" dirty="0">
                <a:ln>
                  <a:noFill/>
                </a:ln>
                <a:solidFill>
                  <a:srgbClr val="0070B8"/>
                </a:solidFill>
                <a:effectLst/>
                <a:uLnTx/>
                <a:uFillTx/>
              </a:rPr>
              <a:t>Entscheid der Übertrittskommission I</a:t>
            </a:r>
          </a:p>
          <a:p>
            <a:pPr marL="458787" marR="0" lvl="1" indent="-457200" algn="l" defTabSz="914400" rtl="0" eaLnBrk="1" fontAlgn="base" latinLnBrk="0" hangingPunct="1">
              <a:lnSpc>
                <a:spcPts val="1800"/>
              </a:lnSpc>
              <a:spcBef>
                <a:spcPts val="0"/>
              </a:spcBef>
              <a:spcAft>
                <a:spcPct val="0"/>
              </a:spcAft>
              <a:buClrTx/>
              <a:buSzTx/>
              <a:tabLst/>
              <a:defRPr/>
            </a:pPr>
            <a:endParaRPr kumimoji="0" lang="de-CH" sz="2800" b="0" i="0" u="none" strike="noStrike" kern="0" cap="none" spc="0" normalizeH="0" baseline="0" noProof="0" dirty="0">
              <a:ln>
                <a:noFill/>
              </a:ln>
              <a:solidFill>
                <a:srgbClr val="0070B8"/>
              </a:solidFill>
              <a:effectLst/>
              <a:uLnTx/>
              <a:uFillTx/>
            </a:endParaRPr>
          </a:p>
          <a:p>
            <a:pPr marL="458787" marR="0" lvl="1" indent="-457200" algn="l" defTabSz="914400" rtl="0" eaLnBrk="1" fontAlgn="base" latinLnBrk="0" hangingPunct="1">
              <a:lnSpc>
                <a:spcPts val="3200"/>
              </a:lnSpc>
              <a:spcBef>
                <a:spcPts val="0"/>
              </a:spcBef>
              <a:spcAft>
                <a:spcPct val="0"/>
              </a:spcAft>
              <a:buClrTx/>
              <a:buSzTx/>
              <a:tabLst>
                <a:tab pos="1968500" algn="l"/>
              </a:tabLst>
              <a:defRPr/>
            </a:pPr>
            <a:r>
              <a:rPr kumimoji="0" lang="de-CH" sz="2800" b="0" i="0" u="none" strike="noStrike" kern="0" cap="none" spc="0" normalizeH="0" baseline="0" noProof="0" dirty="0">
                <a:ln>
                  <a:noFill/>
                </a:ln>
                <a:solidFill>
                  <a:srgbClr val="000000"/>
                </a:solidFill>
                <a:effectLst/>
                <a:uLnTx/>
                <a:uFillTx/>
              </a:rPr>
              <a:t>im Mai: Schriftlicher Zuweisungsentscheid der Übertritts-kommission I an Erziehungsberechtigte, Lehrperson, Rektor</a:t>
            </a:r>
          </a:p>
          <a:p>
            <a:pPr marL="1587" marR="0" lvl="1" indent="0" algn="l" defTabSz="914400" rtl="0" eaLnBrk="1" fontAlgn="base" latinLnBrk="0" hangingPunct="1">
              <a:lnSpc>
                <a:spcPts val="3200"/>
              </a:lnSpc>
              <a:spcBef>
                <a:spcPts val="1600"/>
              </a:spcBef>
              <a:spcAft>
                <a:spcPct val="0"/>
              </a:spcAft>
              <a:buClrTx/>
              <a:buSzTx/>
              <a:buNone/>
              <a:tabLst>
                <a:tab pos="1968500" algn="l"/>
              </a:tabLst>
              <a:defRPr/>
            </a:pPr>
            <a:endParaRPr kumimoji="0" lang="de-CH" sz="2800" b="0" i="0" u="none" strike="noStrike" kern="0" cap="none" spc="0" normalizeH="0" baseline="0" noProof="0" dirty="0">
              <a:ln>
                <a:noFill/>
              </a:ln>
              <a:solidFill>
                <a:srgbClr val="0070B8"/>
              </a:solidFill>
              <a:effectLst/>
              <a:uLnTx/>
              <a:uFillTx/>
            </a:endParaRPr>
          </a:p>
          <a:p>
            <a:pPr marL="1587" marR="0" lvl="1" indent="0" algn="l" defTabSz="914400" rtl="0" eaLnBrk="1" fontAlgn="base" latinLnBrk="0" hangingPunct="1">
              <a:lnSpc>
                <a:spcPts val="3200"/>
              </a:lnSpc>
              <a:spcBef>
                <a:spcPts val="1600"/>
              </a:spcBef>
              <a:spcAft>
                <a:spcPct val="0"/>
              </a:spcAft>
              <a:buClrTx/>
              <a:buSzTx/>
              <a:buNone/>
              <a:tabLst>
                <a:tab pos="1968500" algn="l"/>
              </a:tabLst>
              <a:defRPr/>
            </a:pPr>
            <a:r>
              <a:rPr kumimoji="0" lang="de-CH" sz="2800" b="0" i="0" u="none" strike="noStrike" kern="0" cap="none" spc="0" normalizeH="0" baseline="0" noProof="0" dirty="0">
                <a:ln>
                  <a:noFill/>
                </a:ln>
                <a:solidFill>
                  <a:srgbClr val="0070B8"/>
                </a:solidFill>
                <a:effectLst/>
                <a:uLnTx/>
                <a:uFillTx/>
              </a:rPr>
              <a:t>Rechtsmittel </a:t>
            </a:r>
          </a:p>
          <a:p>
            <a:pPr marL="458787" marR="0" lvl="1" indent="-457200" algn="l" defTabSz="914400" rtl="0" eaLnBrk="1" fontAlgn="base" latinLnBrk="0" hangingPunct="1">
              <a:lnSpc>
                <a:spcPts val="3200"/>
              </a:lnSpc>
              <a:spcBef>
                <a:spcPts val="1600"/>
              </a:spcBef>
              <a:spcAft>
                <a:spcPct val="0"/>
              </a:spcAft>
              <a:buClrTx/>
              <a:buSzTx/>
              <a:tabLst>
                <a:tab pos="1968500" algn="l"/>
              </a:tabLst>
              <a:defRPr/>
            </a:pPr>
            <a:r>
              <a:rPr kumimoji="0" lang="de-CH" sz="2800" b="0" i="0" u="none" strike="noStrike" kern="0" cap="none" spc="0" normalizeH="0" baseline="0" noProof="0" dirty="0">
                <a:ln>
                  <a:noFill/>
                </a:ln>
                <a:solidFill>
                  <a:srgbClr val="000000"/>
                </a:solidFill>
                <a:effectLst/>
                <a:uLnTx/>
                <a:uFillTx/>
              </a:rPr>
              <a:t>Verwaltungsbeschwerde gegen den Entscheid der Übertrittskommission I beim Regierungsrat innert 10 Tagen</a:t>
            </a:r>
          </a:p>
          <a:p>
            <a:pPr marL="0" indent="0">
              <a:buNone/>
            </a:pPr>
            <a:endParaRPr lang="de-CH" dirty="0"/>
          </a:p>
        </p:txBody>
      </p:sp>
    </p:spTree>
    <p:extLst>
      <p:ext uri="{BB962C8B-B14F-4D97-AF65-F5344CB8AC3E}">
        <p14:creationId xmlns:p14="http://schemas.microsoft.com/office/powerpoint/2010/main" val="1197071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AA488-5745-6492-CE29-96B75043E861}"/>
              </a:ext>
            </a:extLst>
          </p:cNvPr>
          <p:cNvSpPr>
            <a:spLocks noGrp="1"/>
          </p:cNvSpPr>
          <p:nvPr>
            <p:ph type="title"/>
          </p:nvPr>
        </p:nvSpPr>
        <p:spPr/>
        <p:txBody>
          <a:bodyPr/>
          <a:lstStyle/>
          <a:p>
            <a:r>
              <a:rPr lang="de-CH" dirty="0"/>
              <a:t>Repetition der 6. Klasse</a:t>
            </a:r>
          </a:p>
        </p:txBody>
      </p:sp>
      <p:sp>
        <p:nvSpPr>
          <p:cNvPr id="3" name="Inhaltsplatzhalter 2">
            <a:extLst>
              <a:ext uri="{FF2B5EF4-FFF2-40B4-BE49-F238E27FC236}">
                <a16:creationId xmlns:a16="http://schemas.microsoft.com/office/drawing/2014/main" id="{B80E584F-8378-6AC8-C2FF-52AD7CC5F1AF}"/>
              </a:ext>
            </a:extLst>
          </p:cNvPr>
          <p:cNvSpPr>
            <a:spLocks noGrp="1"/>
          </p:cNvSpPr>
          <p:nvPr>
            <p:ph idx="1"/>
          </p:nvPr>
        </p:nvSpPr>
        <p:spPr>
          <a:xfrm>
            <a:off x="731836" y="2120900"/>
            <a:ext cx="6678255" cy="4331658"/>
          </a:xfrm>
        </p:spPr>
        <p:txBody>
          <a:bodyPr/>
          <a:lstStyle/>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sz="2800" b="0" i="0" u="none" strike="noStrike" kern="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Nur in Ausnahmefällen möglich</a:t>
            </a:r>
          </a:p>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sz="2800" b="0" i="0" u="none" strike="noStrike" kern="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Mögliche Gründe: </a:t>
            </a:r>
          </a:p>
          <a:p>
            <a:pPr marL="915987" marR="0" lvl="2" indent="-457200" algn="l" defTabSz="914400" rtl="0" eaLnBrk="1" fontAlgn="base" latinLnBrk="0" hangingPunct="1">
              <a:lnSpc>
                <a:spcPts val="3200"/>
              </a:lnSpc>
              <a:spcBef>
                <a:spcPts val="1200"/>
              </a:spcBef>
              <a:spcAft>
                <a:spcPct val="0"/>
              </a:spcAft>
              <a:buClrTx/>
              <a:buSzTx/>
              <a:buFont typeface="Symbol" panose="05050102010706020507" pitchFamily="18" charset="2"/>
              <a:buChar char="-"/>
              <a:tabLst/>
              <a:defRPr/>
            </a:pPr>
            <a:r>
              <a:rPr kumimoji="0" lang="de-CH" sz="2800" b="0" i="0" u="none" strike="noStrike" kern="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Familiäre Situation</a:t>
            </a:r>
          </a:p>
          <a:p>
            <a:pPr marL="915987" marR="0" lvl="2" indent="-457200" algn="l" defTabSz="914400" rtl="0" eaLnBrk="1" fontAlgn="base" latinLnBrk="0" hangingPunct="1">
              <a:lnSpc>
                <a:spcPts val="3200"/>
              </a:lnSpc>
              <a:spcBef>
                <a:spcPts val="1200"/>
              </a:spcBef>
              <a:spcAft>
                <a:spcPct val="0"/>
              </a:spcAft>
              <a:buClrTx/>
              <a:buSzTx/>
              <a:buFont typeface="Symbol" panose="05050102010706020507" pitchFamily="18" charset="2"/>
              <a:buChar char="-"/>
              <a:tabLst/>
              <a:defRPr/>
            </a:pPr>
            <a:r>
              <a:rPr kumimoji="0" lang="de-CH" sz="2800" b="0" i="0" u="none" strike="noStrike" kern="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Länger dauernder Schulausfall</a:t>
            </a:r>
          </a:p>
          <a:p>
            <a:pPr marL="458787" marR="0" lvl="1" indent="-457200" algn="l" defTabSz="914400" rtl="0" eaLnBrk="1" fontAlgn="base" latinLnBrk="0" hangingPunct="1">
              <a:lnSpc>
                <a:spcPts val="3200"/>
              </a:lnSpc>
              <a:spcBef>
                <a:spcPts val="1200"/>
              </a:spcBef>
              <a:spcAft>
                <a:spcPct val="0"/>
              </a:spcAft>
              <a:buClrTx/>
              <a:buSzTx/>
              <a:buFont typeface="Arial" panose="020B0604020202020204" pitchFamily="34" charset="0"/>
              <a:buChar char="•"/>
              <a:tabLst/>
              <a:defRPr/>
            </a:pPr>
            <a:r>
              <a:rPr kumimoji="0" lang="de-CH" sz="2800" b="0" i="0" u="none" strike="noStrike" kern="0" cap="none" spc="0" normalizeH="0" baseline="0" noProof="0" dirty="0">
                <a:ln>
                  <a:noFill/>
                </a:ln>
                <a:solidFill>
                  <a:srgbClr val="0C0C0C"/>
                </a:solidFill>
                <a:effectLst/>
                <a:uLnTx/>
                <a:uFillTx/>
                <a:latin typeface="Arial" panose="020B0604020202020204" pitchFamily="34" charset="0"/>
                <a:ea typeface="+mn-ea"/>
                <a:cs typeface="Arial" panose="020B0604020202020204" pitchFamily="34" charset="0"/>
              </a:rPr>
              <a:t>Repetitionsgesuche der Erziehungs-berechtigten an die Rektorin bzw. den Rektor bis spätestens 31. Januar</a:t>
            </a:r>
          </a:p>
          <a:p>
            <a:pPr marL="0" indent="0">
              <a:buNone/>
            </a:pPr>
            <a:endParaRPr lang="de-CH" dirty="0"/>
          </a:p>
        </p:txBody>
      </p:sp>
      <p:pic>
        <p:nvPicPr>
          <p:cNvPr id="10" name="Grafik 9" descr="Ein Bild, das Buch, Veröffentlichung, Büroausstattung, Schreibwaren enthält.">
            <a:extLst>
              <a:ext uri="{FF2B5EF4-FFF2-40B4-BE49-F238E27FC236}">
                <a16:creationId xmlns:a16="http://schemas.microsoft.com/office/drawing/2014/main" id="{0E075C0B-5DD3-E9F6-78E5-DE2D5AA988F8}"/>
              </a:ext>
            </a:extLst>
          </p:cNvPr>
          <p:cNvPicPr>
            <a:picLocks noChangeAspect="1"/>
          </p:cNvPicPr>
          <p:nvPr/>
        </p:nvPicPr>
        <p:blipFill>
          <a:blip r:embed="rId3"/>
          <a:stretch>
            <a:fillRect/>
          </a:stretch>
        </p:blipFill>
        <p:spPr>
          <a:xfrm>
            <a:off x="7620000" y="0"/>
            <a:ext cx="4572000" cy="6858000"/>
          </a:xfrm>
          <a:prstGeom prst="rect">
            <a:avLst/>
          </a:prstGeom>
        </p:spPr>
      </p:pic>
    </p:spTree>
    <p:extLst>
      <p:ext uri="{BB962C8B-B14F-4D97-AF65-F5344CB8AC3E}">
        <p14:creationId xmlns:p14="http://schemas.microsoft.com/office/powerpoint/2010/main" val="4294398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CAB63D77-8BF5-5142-42C0-CD6A60EDACD7}"/>
              </a:ext>
            </a:extLst>
          </p:cNvPr>
          <p:cNvSpPr/>
          <p:nvPr/>
        </p:nvSpPr>
        <p:spPr>
          <a:xfrm>
            <a:off x="0" y="692150"/>
            <a:ext cx="12192000" cy="1152525"/>
          </a:xfrm>
          <a:prstGeom prst="rect">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8AAAA31-33B5-DCD8-2A40-1926F4F5D49D}"/>
              </a:ext>
            </a:extLst>
          </p:cNvPr>
          <p:cNvSpPr>
            <a:spLocks noGrp="1"/>
          </p:cNvSpPr>
          <p:nvPr>
            <p:ph type="title"/>
          </p:nvPr>
        </p:nvSpPr>
        <p:spPr/>
        <p:txBody>
          <a:bodyPr/>
          <a:lstStyle/>
          <a:p>
            <a:r>
              <a:rPr lang="de-DE">
                <a:solidFill>
                  <a:schemeClr val="bg1"/>
                </a:solidFill>
              </a:rPr>
              <a:t>Inhaltsverzeichnis</a:t>
            </a:r>
          </a:p>
        </p:txBody>
      </p:sp>
      <p:sp>
        <p:nvSpPr>
          <p:cNvPr id="3" name="Inhaltsplatzhalter 2">
            <a:extLst>
              <a:ext uri="{FF2B5EF4-FFF2-40B4-BE49-F238E27FC236}">
                <a16:creationId xmlns:a16="http://schemas.microsoft.com/office/drawing/2014/main" id="{577120E7-7072-C008-315C-126D28A16319}"/>
              </a:ext>
            </a:extLst>
          </p:cNvPr>
          <p:cNvSpPr>
            <a:spLocks noGrp="1"/>
          </p:cNvSpPr>
          <p:nvPr>
            <p:ph idx="1"/>
          </p:nvPr>
        </p:nvSpPr>
        <p:spPr>
          <a:xfrm>
            <a:off x="731838" y="1858962"/>
            <a:ext cx="10756900" cy="4999038"/>
          </a:xfrm>
        </p:spPr>
        <p:txBody>
          <a:bodyPr/>
          <a:lstStyle/>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Ziel des Übertrittsverfahrens I</a:t>
            </a:r>
          </a:p>
          <a:p>
            <a:pPr marR="0" lvl="0" algn="l" defTabSz="914400" rtl="0" eaLnBrk="1" fontAlgn="base" latinLnBrk="0" hangingPunct="1">
              <a:lnSpc>
                <a:spcPct val="100000"/>
              </a:lnSpc>
              <a:spcBef>
                <a:spcPct val="0"/>
              </a:spcBef>
              <a:spcAft>
                <a:spcPts val="400"/>
              </a:spcAft>
              <a:buClrTx/>
              <a:buSzTx/>
              <a:tabLst/>
              <a:defRPr/>
            </a:pPr>
            <a:r>
              <a:rPr lang="de-CH" altLang="de-DE" dirty="0">
                <a:solidFill>
                  <a:srgbClr val="006FB4"/>
                </a:solidFill>
              </a:rPr>
              <a:t>Durchlässigkeit im Zuger Bildungssystem</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Übertrittsmöglichkeiten</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Zuweisungskriterien</a:t>
            </a:r>
            <a:endParaRPr lang="de-CH" altLang="de-DE" dirty="0">
              <a:solidFill>
                <a:srgbClr val="006FB4"/>
              </a:solidFill>
            </a:endParaRP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Ablauf des Verfahrens</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Gespräche mit Erziehungsberechtigten und Kind</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Fehlende Einigung</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Repetition der 6. Primarklasse</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Kooperative Oberstufe</a:t>
            </a:r>
          </a:p>
          <a:p>
            <a:pPr marR="0" lvl="0" algn="l" defTabSz="914400" rtl="0" eaLnBrk="1" fontAlgn="base" latinLnBrk="0" hangingPunct="1">
              <a:lnSpc>
                <a:spcPct val="100000"/>
              </a:lnSpc>
              <a:spcBef>
                <a:spcPct val="0"/>
              </a:spcBef>
              <a:spcAft>
                <a:spcPts val="400"/>
              </a:spcAft>
              <a:buClrTx/>
              <a:buSzTx/>
              <a:tabLst/>
              <a:defRPr/>
            </a:pPr>
            <a:r>
              <a:rPr kumimoji="0" lang="de-CH" altLang="de-DE" b="0" i="0" u="none" strike="noStrike" kern="1200" cap="none" spc="0" normalizeH="0" baseline="0" noProof="0" dirty="0">
                <a:ln>
                  <a:noFill/>
                </a:ln>
                <a:solidFill>
                  <a:srgbClr val="006FB4"/>
                </a:solidFill>
                <a:effectLst/>
                <a:uLnTx/>
                <a:uFillTx/>
              </a:rPr>
              <a:t>Übertrittsverfahren II</a:t>
            </a:r>
          </a:p>
          <a:p>
            <a:endParaRPr lang="de-DE" dirty="0">
              <a:solidFill>
                <a:schemeClr val="bg2"/>
              </a:solidFill>
            </a:endParaRPr>
          </a:p>
        </p:txBody>
      </p:sp>
    </p:spTree>
    <p:extLst>
      <p:ext uri="{BB962C8B-B14F-4D97-AF65-F5344CB8AC3E}">
        <p14:creationId xmlns:p14="http://schemas.microsoft.com/office/powerpoint/2010/main" val="4155395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1508A-7F6B-9183-8031-757B7C91FB6F}"/>
              </a:ext>
            </a:extLst>
          </p:cNvPr>
          <p:cNvSpPr>
            <a:spLocks noGrp="1"/>
          </p:cNvSpPr>
          <p:nvPr>
            <p:ph type="title"/>
          </p:nvPr>
        </p:nvSpPr>
        <p:spPr/>
        <p:txBody>
          <a:bodyPr/>
          <a:lstStyle/>
          <a:p>
            <a:r>
              <a:rPr lang="de-DE" dirty="0"/>
              <a:t>Kooperative Oberstufe - allgemein</a:t>
            </a:r>
          </a:p>
        </p:txBody>
      </p:sp>
      <p:pic>
        <p:nvPicPr>
          <p:cNvPr id="3" name="Picture 2">
            <a:extLst>
              <a:ext uri="{FF2B5EF4-FFF2-40B4-BE49-F238E27FC236}">
                <a16:creationId xmlns:a16="http://schemas.microsoft.com/office/drawing/2014/main" id="{C6C628C9-031C-0E56-7A10-B343DFA997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675" y="1700213"/>
            <a:ext cx="9028945" cy="4889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7503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Kooperative Oberstufe - </a:t>
            </a:r>
            <a:br>
              <a:rPr lang="de-CH" dirty="0"/>
            </a:br>
            <a:r>
              <a:rPr lang="de-CH" dirty="0"/>
              <a:t>Niveaueinteilung</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13714"/>
            <a:ext cx="10764839" cy="5375275"/>
          </a:xfrm>
        </p:spPr>
        <p:txBody>
          <a:bodyPr/>
          <a:lstStyle/>
          <a:p>
            <a:pPr marL="1587" marR="0" lvl="1" indent="0" algn="l" defTabSz="914400" rtl="0" eaLnBrk="1" fontAlgn="base" latinLnBrk="0" hangingPunct="1">
              <a:lnSpc>
                <a:spcPts val="3200"/>
              </a:lnSpc>
              <a:spcBef>
                <a:spcPts val="0"/>
              </a:spcBef>
              <a:spcAft>
                <a:spcPct val="0"/>
              </a:spcAft>
              <a:buClrTx/>
              <a:buSzTx/>
              <a:buNone/>
              <a:tabLst/>
              <a:defRPr/>
            </a:pPr>
            <a:r>
              <a:rPr kumimoji="0" lang="de-CH" sz="2800" b="0" i="0" u="none" strike="noStrike" kern="0" cap="none" spc="0" normalizeH="0" baseline="0" noProof="0" dirty="0">
                <a:ln>
                  <a:noFill/>
                </a:ln>
                <a:solidFill>
                  <a:srgbClr val="000000"/>
                </a:solidFill>
                <a:effectLst/>
                <a:uLnTx/>
                <a:uFillTx/>
              </a:rPr>
              <a:t>Einteilung aufgrund des Zeugnisses </a:t>
            </a:r>
            <a:br>
              <a:rPr kumimoji="0" lang="de-CH" sz="2800" b="0" i="0" u="none" strike="noStrike" kern="0" cap="none" spc="0" normalizeH="0" baseline="0" noProof="0" dirty="0">
                <a:ln>
                  <a:noFill/>
                </a:ln>
                <a:solidFill>
                  <a:srgbClr val="000000"/>
                </a:solidFill>
                <a:effectLst/>
                <a:uLnTx/>
                <a:uFillTx/>
              </a:rPr>
            </a:br>
            <a:r>
              <a:rPr kumimoji="0" lang="de-CH" sz="2800" b="0" i="0" u="none" strike="noStrike" kern="0" cap="none" spc="0" normalizeH="0" baseline="0" noProof="0" dirty="0">
                <a:ln>
                  <a:noFill/>
                </a:ln>
                <a:solidFill>
                  <a:srgbClr val="000000"/>
                </a:solidFill>
                <a:effectLst/>
                <a:uLnTx/>
                <a:uFillTx/>
              </a:rPr>
              <a:t>2. Semester 6. Klasse:</a:t>
            </a:r>
          </a:p>
          <a:p>
            <a:pPr marL="1587" marR="0" lvl="1" indent="0" algn="l" defTabSz="914400" rtl="0" eaLnBrk="1" fontAlgn="base" latinLnBrk="0" hangingPunct="1">
              <a:lnSpc>
                <a:spcPts val="3200"/>
              </a:lnSpc>
              <a:spcBef>
                <a:spcPts val="1600"/>
              </a:spcBef>
              <a:spcAft>
                <a:spcPct val="0"/>
              </a:spcAft>
              <a:buClrTx/>
              <a:buSzTx/>
              <a:buNone/>
              <a:tabLst/>
              <a:defRPr/>
            </a:pPr>
            <a:r>
              <a:rPr kumimoji="0" lang="de-CH" sz="2800" b="0" i="0" u="none" strike="noStrike" kern="0" cap="none" spc="0" normalizeH="0" baseline="0" noProof="0" dirty="0">
                <a:ln>
                  <a:noFill/>
                </a:ln>
                <a:solidFill>
                  <a:srgbClr val="0070B8"/>
                </a:solidFill>
                <a:effectLst/>
                <a:uLnTx/>
                <a:uFillTx/>
              </a:rPr>
              <a:t>2 Niveaukurse</a:t>
            </a:r>
          </a:p>
          <a:p>
            <a:pPr marL="458787" marR="0" lvl="1" indent="-457200" algn="l" defTabSz="914400" rtl="0" eaLnBrk="1" fontAlgn="base" latinLnBrk="0" hangingPunct="1">
              <a:lnSpc>
                <a:spcPts val="3200"/>
              </a:lnSpc>
              <a:spcBef>
                <a:spcPts val="0"/>
              </a:spcBef>
              <a:spcAft>
                <a:spcPct val="0"/>
              </a:spcAft>
              <a:buClrTx/>
              <a:buSzTx/>
              <a:tabLst/>
              <a:defRPr/>
            </a:pPr>
            <a:r>
              <a:rPr kumimoji="0" lang="de-CH" sz="2800" b="0" i="0" u="none" strike="noStrike" kern="0" cap="none" spc="0" normalizeH="0" baseline="0" noProof="0" dirty="0">
                <a:ln>
                  <a:noFill/>
                </a:ln>
                <a:solidFill>
                  <a:srgbClr val="000000"/>
                </a:solidFill>
                <a:effectLst/>
                <a:uLnTx/>
                <a:uFillTx/>
              </a:rPr>
              <a:t>Zeugnisnote </a:t>
            </a:r>
            <a:br>
              <a:rPr kumimoji="0" lang="de-CH" sz="2800" b="0" i="0" u="none" strike="noStrike" kern="0" cap="none" spc="0" normalizeH="0" baseline="0" noProof="0" dirty="0">
                <a:ln>
                  <a:noFill/>
                </a:ln>
                <a:solidFill>
                  <a:srgbClr val="000000"/>
                </a:solidFill>
                <a:effectLst/>
                <a:uLnTx/>
                <a:uFillTx/>
              </a:rPr>
            </a:br>
            <a:r>
              <a:rPr kumimoji="0" lang="de-CH" sz="2800" b="0" i="0" u="none" strike="noStrike" kern="0" cap="none" spc="0" normalizeH="0" baseline="0" noProof="0" dirty="0">
                <a:ln>
                  <a:noFill/>
                </a:ln>
                <a:solidFill>
                  <a:srgbClr val="000000"/>
                </a:solidFill>
                <a:effectLst/>
                <a:uLnTx/>
                <a:uFillTx/>
              </a:rPr>
              <a:t>von 4.5 bis 6	 		 → Niveau A</a:t>
            </a:r>
          </a:p>
          <a:p>
            <a:pPr marL="458787" marR="0" lvl="1" indent="-457200" algn="l" defTabSz="914400" rtl="0" eaLnBrk="1" fontAlgn="base" latinLnBrk="0" hangingPunct="1">
              <a:lnSpc>
                <a:spcPts val="3200"/>
              </a:lnSpc>
              <a:spcBef>
                <a:spcPts val="1600"/>
              </a:spcBef>
              <a:spcAft>
                <a:spcPct val="0"/>
              </a:spcAft>
              <a:buClrTx/>
              <a:buSzTx/>
              <a:tabLst/>
              <a:defRPr/>
            </a:pPr>
            <a:r>
              <a:rPr kumimoji="0" lang="de-CH" sz="2800" b="0" i="0" u="none" strike="noStrike" kern="0" cap="none" spc="0" normalizeH="0" baseline="0" noProof="0" dirty="0">
                <a:ln>
                  <a:noFill/>
                </a:ln>
                <a:solidFill>
                  <a:srgbClr val="000000"/>
                </a:solidFill>
                <a:effectLst/>
                <a:uLnTx/>
                <a:uFillTx/>
              </a:rPr>
              <a:t>Zeugnisnote  </a:t>
            </a:r>
            <a:br>
              <a:rPr kumimoji="0" lang="de-CH" sz="2800" b="0" i="0" u="none" strike="noStrike" kern="0" cap="none" spc="0" normalizeH="0" baseline="0" noProof="0" dirty="0">
                <a:ln>
                  <a:noFill/>
                </a:ln>
                <a:solidFill>
                  <a:srgbClr val="000000"/>
                </a:solidFill>
                <a:effectLst/>
                <a:uLnTx/>
                <a:uFillTx/>
              </a:rPr>
            </a:br>
            <a:r>
              <a:rPr kumimoji="0" lang="de-CH" sz="2800" b="0" i="0" u="none" strike="noStrike" kern="0" cap="none" spc="0" normalizeH="0" baseline="0" noProof="0" dirty="0">
                <a:ln>
                  <a:noFill/>
                </a:ln>
                <a:solidFill>
                  <a:srgbClr val="000000"/>
                </a:solidFill>
                <a:effectLst/>
                <a:uLnTx/>
                <a:uFillTx/>
              </a:rPr>
              <a:t>≤ 4.0				 → Niveau B</a:t>
            </a:r>
          </a:p>
          <a:p>
            <a:pPr marL="1587" marR="0" lvl="1" indent="0" algn="l" defTabSz="914400" rtl="0" eaLnBrk="1" fontAlgn="base" latinLnBrk="0" hangingPunct="1">
              <a:lnSpc>
                <a:spcPts val="3200"/>
              </a:lnSpc>
              <a:spcBef>
                <a:spcPts val="1600"/>
              </a:spcBef>
              <a:spcAft>
                <a:spcPct val="0"/>
              </a:spcAft>
              <a:buClrTx/>
              <a:buSzTx/>
              <a:buNone/>
              <a:tabLst/>
              <a:defRPr/>
            </a:pPr>
            <a:r>
              <a:rPr kumimoji="0" lang="de-CH" sz="2800" b="0" i="0" u="none" strike="noStrike" kern="0" cap="none" spc="0" normalizeH="0" baseline="0" noProof="0" dirty="0">
                <a:ln>
                  <a:noFill/>
                </a:ln>
                <a:solidFill>
                  <a:srgbClr val="0070B8"/>
                </a:solidFill>
                <a:effectLst/>
                <a:uLnTx/>
                <a:uFillTx/>
              </a:rPr>
              <a:t>3 Niveaukurse (bei Integration der </a:t>
            </a:r>
            <a:br>
              <a:rPr kumimoji="0" lang="de-CH" sz="2800" b="0" i="0" u="none" strike="noStrike" kern="0" cap="none" spc="0" normalizeH="0" baseline="0" noProof="0" dirty="0">
                <a:ln>
                  <a:noFill/>
                </a:ln>
                <a:solidFill>
                  <a:srgbClr val="0070B8"/>
                </a:solidFill>
                <a:effectLst/>
                <a:uLnTx/>
                <a:uFillTx/>
              </a:rPr>
            </a:br>
            <a:r>
              <a:rPr kumimoji="0" lang="de-CH" sz="2800" b="0" i="0" u="none" strike="noStrike" kern="0" cap="none" spc="0" normalizeH="0" baseline="0" noProof="0" dirty="0">
                <a:ln>
                  <a:noFill/>
                </a:ln>
                <a:solidFill>
                  <a:srgbClr val="0070B8"/>
                </a:solidFill>
                <a:effectLst/>
                <a:uLnTx/>
                <a:uFillTx/>
              </a:rPr>
              <a:t>Werkschule in Realschule)</a:t>
            </a:r>
            <a:endParaRPr kumimoji="0" lang="de-CH" sz="2800" b="0" i="0" u="none" strike="noStrike" kern="0" cap="none" spc="0" normalizeH="0" baseline="0" noProof="0" dirty="0">
              <a:ln>
                <a:noFill/>
              </a:ln>
              <a:solidFill>
                <a:srgbClr val="FF0000"/>
              </a:solidFill>
              <a:effectLst/>
              <a:uLnTx/>
              <a:uFillTx/>
            </a:endParaRPr>
          </a:p>
          <a:p>
            <a:pPr marL="458787" marR="0" lvl="1" indent="-457200" algn="l" defTabSz="914400" rtl="0" eaLnBrk="1" fontAlgn="base" latinLnBrk="0" hangingPunct="1">
              <a:lnSpc>
                <a:spcPts val="3200"/>
              </a:lnSpc>
              <a:spcBef>
                <a:spcPts val="0"/>
              </a:spcBef>
              <a:spcAft>
                <a:spcPct val="0"/>
              </a:spcAft>
              <a:buClrTx/>
              <a:buSzTx/>
              <a:tabLst/>
              <a:defRPr/>
            </a:pPr>
            <a:r>
              <a:rPr kumimoji="0" lang="de-CH" sz="2800" b="0" i="0" u="none" strike="noStrike" kern="0" cap="none" spc="0" normalizeH="0" baseline="0" noProof="0" dirty="0">
                <a:ln>
                  <a:noFill/>
                </a:ln>
                <a:solidFill>
                  <a:srgbClr val="000000"/>
                </a:solidFill>
                <a:effectLst/>
                <a:uLnTx/>
                <a:uFillTx/>
              </a:rPr>
              <a:t>Für lernbehinderte </a:t>
            </a:r>
            <a:r>
              <a:rPr kumimoji="0" lang="de-CH" sz="2800" b="0" i="0" u="none" strike="noStrike" kern="0" cap="none" spc="0" normalizeH="0" baseline="0" noProof="0" dirty="0" err="1">
                <a:ln>
                  <a:noFill/>
                </a:ln>
                <a:solidFill>
                  <a:srgbClr val="000000"/>
                </a:solidFill>
                <a:effectLst/>
                <a:uLnTx/>
                <a:uFillTx/>
              </a:rPr>
              <a:t>SuS</a:t>
            </a:r>
            <a:r>
              <a:rPr kumimoji="0" lang="de-CH" sz="2800" b="0" i="0" u="none" strike="noStrike" kern="0" cap="none" spc="0" normalizeH="0" baseline="0" noProof="0" dirty="0">
                <a:ln>
                  <a:noFill/>
                </a:ln>
                <a:solidFill>
                  <a:srgbClr val="000000"/>
                </a:solidFill>
                <a:effectLst/>
                <a:uLnTx/>
                <a:uFillTx/>
              </a:rPr>
              <a:t> 	 → Niveau C</a:t>
            </a:r>
          </a:p>
          <a:p>
            <a:pPr marL="0" indent="0">
              <a:buNone/>
            </a:pPr>
            <a:endParaRPr lang="de-CH" dirty="0"/>
          </a:p>
        </p:txBody>
      </p:sp>
      <p:pic>
        <p:nvPicPr>
          <p:cNvPr id="4" name="Grafik 3" descr="Ein Bild, das Im Haus, Buch, Person, Büroausstattung enthält.&#10;&#10;Automatisch generierte Beschreibung">
            <a:extLst>
              <a:ext uri="{FF2B5EF4-FFF2-40B4-BE49-F238E27FC236}">
                <a16:creationId xmlns:a16="http://schemas.microsoft.com/office/drawing/2014/main" id="{FCA01F48-88E0-092E-2F5E-2009A85E9849}"/>
              </a:ext>
            </a:extLst>
          </p:cNvPr>
          <p:cNvPicPr>
            <a:picLocks noChangeAspect="1"/>
          </p:cNvPicPr>
          <p:nvPr/>
        </p:nvPicPr>
        <p:blipFill>
          <a:blip r:embed="rId3"/>
          <a:stretch>
            <a:fillRect/>
          </a:stretch>
        </p:blipFill>
        <p:spPr>
          <a:xfrm>
            <a:off x="7620000" y="0"/>
            <a:ext cx="4572000" cy="6858000"/>
          </a:xfrm>
          <a:prstGeom prst="rect">
            <a:avLst/>
          </a:prstGeom>
        </p:spPr>
      </p:pic>
    </p:spTree>
    <p:extLst>
      <p:ext uri="{BB962C8B-B14F-4D97-AF65-F5344CB8AC3E}">
        <p14:creationId xmlns:p14="http://schemas.microsoft.com/office/powerpoint/2010/main" val="2401716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Kooperative Oberstufe - Wechsel der Schulart</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13715"/>
            <a:ext cx="10764839" cy="4710110"/>
          </a:xfrm>
        </p:spPr>
        <p:txBody>
          <a:bodyPr/>
          <a:lstStyle/>
          <a:p>
            <a:pPr marL="1587" marR="0" lvl="1" indent="0" algn="l" defTabSz="914400" rtl="0" eaLnBrk="1" fontAlgn="auto" latinLnBrk="0" hangingPunct="1">
              <a:lnSpc>
                <a:spcPct val="100000"/>
              </a:lnSpc>
              <a:spcBef>
                <a:spcPts val="0"/>
              </a:spcBef>
              <a:spcAft>
                <a:spcPts val="0"/>
              </a:spcAft>
              <a:buClrTx/>
              <a:buSzTx/>
              <a:buFontTx/>
              <a:buNone/>
              <a:tabLst/>
              <a:defRPr/>
            </a:pPr>
            <a:r>
              <a:rPr kumimoji="0" lang="de-CH" sz="2800" b="0" i="0" u="none" strike="noStrike" kern="1200" cap="none" spc="0" normalizeH="0" baseline="0" noProof="0" dirty="0">
                <a:ln>
                  <a:noFill/>
                </a:ln>
                <a:solidFill>
                  <a:srgbClr val="000000"/>
                </a:solidFill>
                <a:effectLst/>
                <a:uLnTx/>
                <a:uFillTx/>
              </a:rPr>
              <a:t>Massgebende Kriterien aufgrund einer </a:t>
            </a:r>
            <a:r>
              <a:rPr kumimoji="0" lang="de-CH" sz="2800" b="0" i="0" u="none" strike="noStrike" kern="1200" cap="none" spc="0" normalizeH="0" baseline="0" noProof="0" dirty="0">
                <a:ln>
                  <a:noFill/>
                </a:ln>
                <a:solidFill>
                  <a:srgbClr val="006FB4"/>
                </a:solidFill>
                <a:effectLst/>
                <a:uLnTx/>
                <a:uFillTx/>
              </a:rPr>
              <a:t>Gesamtbeurteilung</a:t>
            </a:r>
            <a:r>
              <a:rPr kumimoji="0" lang="de-CH" sz="2800" b="0" i="0" u="none" strike="noStrike" kern="1200" cap="none" spc="0" normalizeH="0" baseline="0" noProof="0" dirty="0">
                <a:ln>
                  <a:noFill/>
                </a:ln>
                <a:solidFill>
                  <a:srgbClr val="000000"/>
                </a:solidFill>
                <a:effectLst/>
                <a:uLnTx/>
                <a:uFillTx/>
              </a:rPr>
              <a:t>:</a:t>
            </a:r>
          </a:p>
          <a:p>
            <a:pPr marL="884237" marR="0" lvl="2" indent="-514350" algn="l" defTabSz="914400" rtl="0" eaLnBrk="1" fontAlgn="auto" latinLnBrk="0" hangingPunct="1">
              <a:lnSpc>
                <a:spcPct val="100000"/>
              </a:lnSpc>
              <a:spcBef>
                <a:spcPts val="0"/>
              </a:spcBef>
              <a:spcAft>
                <a:spcPts val="0"/>
              </a:spcAft>
              <a:buClrTx/>
              <a:buSzTx/>
              <a:buFont typeface="+mj-lt"/>
              <a:buAutoNum type="alphaLcParenR"/>
              <a:tabLst/>
              <a:defRPr/>
            </a:pPr>
            <a:r>
              <a:rPr kumimoji="0" lang="de-CH" sz="2800" b="0" i="0" u="none" strike="noStrike" kern="1200" cap="none" spc="0" normalizeH="0" baseline="0" noProof="0" dirty="0">
                <a:ln>
                  <a:noFill/>
                </a:ln>
                <a:solidFill>
                  <a:srgbClr val="000000"/>
                </a:solidFill>
                <a:effectLst/>
                <a:uLnTx/>
                <a:uFillTx/>
              </a:rPr>
              <a:t>Fachliche Kompetenzen (inkl. methodische Kompetenzen) </a:t>
            </a:r>
            <a:br>
              <a:rPr kumimoji="0" lang="de-CH" sz="2800" b="0" i="0" u="none" strike="noStrike" kern="1200" cap="none" spc="0" normalizeH="0" baseline="0" noProof="0" dirty="0">
                <a:ln>
                  <a:noFill/>
                </a:ln>
                <a:solidFill>
                  <a:srgbClr val="000000"/>
                </a:solidFill>
                <a:effectLst/>
                <a:uLnTx/>
                <a:uFillTx/>
              </a:rPr>
            </a:br>
            <a:r>
              <a:rPr kumimoji="0" lang="de-CH" sz="2800" b="0" i="0" u="none" strike="noStrike" kern="1200" cap="none" spc="0" normalizeH="0" baseline="0" noProof="0" dirty="0">
                <a:ln>
                  <a:noFill/>
                </a:ln>
                <a:solidFill>
                  <a:srgbClr val="000000"/>
                </a:solidFill>
                <a:effectLst/>
                <a:uLnTx/>
                <a:uFillTx/>
              </a:rPr>
              <a:t>in M, E, D, F, RZG, NT unter Berücksichtigung der </a:t>
            </a:r>
            <a:r>
              <a:rPr kumimoji="0" lang="de-CH" sz="2800" b="0" i="0" u="none" strike="noStrike" kern="1200" cap="none" spc="0" normalizeH="0" baseline="0" noProof="0" dirty="0">
                <a:ln>
                  <a:noFill/>
                </a:ln>
                <a:solidFill>
                  <a:srgbClr val="006FB4"/>
                </a:solidFill>
                <a:effectLst/>
                <a:uLnTx/>
                <a:uFillTx/>
              </a:rPr>
              <a:t>Niveauzugehörigkeit</a:t>
            </a:r>
            <a:r>
              <a:rPr kumimoji="0" lang="de-CH" sz="2800" b="0" i="0" u="none" strike="noStrike" kern="1200" cap="none" spc="0" normalizeH="0" baseline="0" noProof="0" dirty="0">
                <a:ln>
                  <a:noFill/>
                </a:ln>
                <a:solidFill>
                  <a:srgbClr val="000000"/>
                </a:solidFill>
                <a:effectLst/>
                <a:uLnTx/>
                <a:uFillTx/>
              </a:rPr>
              <a:t> und der </a:t>
            </a:r>
            <a:r>
              <a:rPr kumimoji="0" lang="de-CH" sz="2800" b="0" i="0" u="none" strike="noStrike" kern="1200" cap="none" spc="0" normalizeH="0" baseline="0" noProof="0" dirty="0">
                <a:ln>
                  <a:noFill/>
                </a:ln>
                <a:solidFill>
                  <a:srgbClr val="006FB4"/>
                </a:solidFill>
                <a:effectLst/>
                <a:uLnTx/>
                <a:uFillTx/>
              </a:rPr>
              <a:t>Leistungsentwicklung</a:t>
            </a:r>
            <a:br>
              <a:rPr kumimoji="0" lang="de-CH" sz="2800" b="0" i="0" u="none" strike="noStrike" kern="1200" cap="none" spc="0" normalizeH="0" baseline="0" noProof="0" dirty="0">
                <a:ln>
                  <a:noFill/>
                </a:ln>
                <a:solidFill>
                  <a:srgbClr val="000000"/>
                </a:solidFill>
                <a:effectLst/>
                <a:uLnTx/>
                <a:uFillTx/>
              </a:rPr>
            </a:br>
            <a:r>
              <a:rPr kumimoji="0" lang="de-CH" sz="2800" b="0" i="0" u="none" strike="noStrike" kern="1200" cap="none" spc="0" normalizeH="0" baseline="0" noProof="0" dirty="0">
                <a:ln>
                  <a:noFill/>
                </a:ln>
                <a:solidFill>
                  <a:srgbClr val="000000"/>
                </a:solidFill>
                <a:effectLst/>
                <a:uLnTx/>
                <a:uFillTx/>
              </a:rPr>
              <a:t>1. Realschüler mit überwiegend guten Leistungen</a:t>
            </a:r>
            <a:br>
              <a:rPr kumimoji="0" lang="de-CH" sz="2800" b="0" i="0" u="none" strike="noStrike" kern="1200" cap="none" spc="0" normalizeH="0" baseline="0" noProof="0" dirty="0">
                <a:ln>
                  <a:noFill/>
                </a:ln>
                <a:solidFill>
                  <a:srgbClr val="000000"/>
                </a:solidFill>
                <a:effectLst/>
                <a:uLnTx/>
                <a:uFillTx/>
              </a:rPr>
            </a:br>
            <a:r>
              <a:rPr kumimoji="0" lang="de-CH" sz="2800" b="0" i="0" u="none" strike="noStrike" kern="1200" cap="none" spc="0" normalizeH="0" baseline="0" noProof="0" dirty="0">
                <a:ln>
                  <a:noFill/>
                </a:ln>
                <a:solidFill>
                  <a:srgbClr val="000000"/>
                </a:solidFill>
                <a:effectLst/>
                <a:uLnTx/>
                <a:uFillTx/>
              </a:rPr>
              <a:t>2. Sekundarschüler mit überwiegend ungenügenden Leistungen</a:t>
            </a:r>
          </a:p>
          <a:p>
            <a:pPr marL="884237" marR="0" lvl="2" indent="-514350" algn="l" defTabSz="914400" rtl="0" eaLnBrk="1" fontAlgn="auto" latinLnBrk="0" hangingPunct="1">
              <a:lnSpc>
                <a:spcPct val="100000"/>
              </a:lnSpc>
              <a:spcBef>
                <a:spcPts val="0"/>
              </a:spcBef>
              <a:spcAft>
                <a:spcPts val="0"/>
              </a:spcAft>
              <a:buClrTx/>
              <a:buSzTx/>
              <a:buFont typeface="+mj-lt"/>
              <a:buAutoNum type="alphaLcParenR"/>
              <a:tabLst/>
              <a:defRPr/>
            </a:pPr>
            <a:r>
              <a:rPr kumimoji="0" lang="de-CH" sz="2800" b="0" i="0" u="none" strike="noStrike" kern="1200" cap="none" spc="0" normalizeH="0" baseline="0" noProof="0" dirty="0">
                <a:ln>
                  <a:noFill/>
                </a:ln>
                <a:solidFill>
                  <a:srgbClr val="006FB4"/>
                </a:solidFill>
                <a:effectLst/>
                <a:uLnTx/>
                <a:uFillTx/>
              </a:rPr>
              <a:t>Personale und soziale Kompetenzen</a:t>
            </a:r>
          </a:p>
          <a:p>
            <a:pPr marL="884237" marR="0" lvl="2" indent="-514350" algn="l" defTabSz="914400" rtl="0" eaLnBrk="1" fontAlgn="auto" latinLnBrk="0" hangingPunct="1">
              <a:lnSpc>
                <a:spcPct val="100000"/>
              </a:lnSpc>
              <a:spcBef>
                <a:spcPts val="0"/>
              </a:spcBef>
              <a:spcAft>
                <a:spcPts val="0"/>
              </a:spcAft>
              <a:buClrTx/>
              <a:buSzTx/>
              <a:buFont typeface="+mj-lt"/>
              <a:buAutoNum type="alphaLcParenR"/>
              <a:tabLst/>
              <a:defRPr/>
            </a:pPr>
            <a:r>
              <a:rPr kumimoji="0" lang="de-CH" sz="2800" b="0" i="0" u="none" strike="noStrike" kern="1200" cap="none" spc="0" normalizeH="0" baseline="0" noProof="0" dirty="0">
                <a:ln>
                  <a:noFill/>
                </a:ln>
                <a:solidFill>
                  <a:srgbClr val="000000"/>
                </a:solidFill>
                <a:effectLst/>
                <a:uLnTx/>
                <a:uFillTx/>
              </a:rPr>
              <a:t>Neigungen und Interessen</a:t>
            </a:r>
          </a:p>
          <a:p>
            <a:pPr marL="0" indent="0">
              <a:buNone/>
            </a:pPr>
            <a:endParaRPr lang="de-CH" dirty="0"/>
          </a:p>
        </p:txBody>
      </p:sp>
      <p:sp>
        <p:nvSpPr>
          <p:cNvPr id="4" name="Textfeld 3">
            <a:extLst>
              <a:ext uri="{FF2B5EF4-FFF2-40B4-BE49-F238E27FC236}">
                <a16:creationId xmlns:a16="http://schemas.microsoft.com/office/drawing/2014/main" id="{A059F103-F7A1-A9C8-28B8-AD1E8A06FF22}"/>
              </a:ext>
            </a:extLst>
          </p:cNvPr>
          <p:cNvSpPr txBox="1">
            <a:spLocks noChangeArrowheads="1"/>
          </p:cNvSpPr>
          <p:nvPr/>
        </p:nvSpPr>
        <p:spPr bwMode="auto">
          <a:xfrm>
            <a:off x="750675" y="6040439"/>
            <a:ext cx="84375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lnSpc>
                <a:spcPts val="3200"/>
              </a:lnSpc>
              <a:spcBef>
                <a:spcPts val="1600"/>
              </a:spcBef>
              <a:defRPr sz="2600">
                <a:solidFill>
                  <a:schemeClr val="tx1"/>
                </a:solidFill>
                <a:latin typeface="Arial Narrow" pitchFamily="34" charset="0"/>
                <a:cs typeface="Arial" charset="0"/>
              </a:defRPr>
            </a:lvl1pPr>
            <a:lvl2pPr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1" indent="0" defTabSz="914400" eaLnBrk="1" fontAlgn="base" latinLnBrk="0" hangingPunct="1">
              <a:lnSpc>
                <a:spcPct val="100000"/>
              </a:lnSpc>
              <a:spcBef>
                <a:spcPct val="0"/>
              </a:spcBef>
              <a:spcAft>
                <a:spcPct val="0"/>
              </a:spcAft>
              <a:buClrTx/>
              <a:buSzTx/>
              <a:buFont typeface="Wingdings" pitchFamily="2" charset="2"/>
              <a:buNone/>
              <a:tabLst/>
              <a:defRPr/>
            </a:pPr>
            <a:r>
              <a:rPr kumimoji="0" lang="de-CH" altLang="de-DE" sz="2600" b="0" i="0" u="none" strike="noStrike" kern="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Massgebend: Leistungen + mutmassliche Entwicklung</a:t>
            </a:r>
          </a:p>
        </p:txBody>
      </p:sp>
      <p:pic>
        <p:nvPicPr>
          <p:cNvPr id="5" name="Grafik 4">
            <a:extLst>
              <a:ext uri="{FF2B5EF4-FFF2-40B4-BE49-F238E27FC236}">
                <a16:creationId xmlns:a16="http://schemas.microsoft.com/office/drawing/2014/main" id="{D20161AC-A837-84A2-5593-264A633B96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5129" y="4781070"/>
            <a:ext cx="2007241" cy="1505431"/>
          </a:xfrm>
          <a:prstGeom prst="rect">
            <a:avLst/>
          </a:prstGeom>
          <a:ln w="3175">
            <a:solidFill>
              <a:srgbClr val="0070B8"/>
            </a:solidFill>
          </a:ln>
        </p:spPr>
      </p:pic>
    </p:spTree>
    <p:extLst>
      <p:ext uri="{BB962C8B-B14F-4D97-AF65-F5344CB8AC3E}">
        <p14:creationId xmlns:p14="http://schemas.microsoft.com/office/powerpoint/2010/main" val="618690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Kooperative Oberstufe - Wechsel der Schulart</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13715"/>
            <a:ext cx="10764839" cy="4710110"/>
          </a:xfrm>
        </p:spPr>
        <p:txBody>
          <a:bodyPr/>
          <a:lstStyle/>
          <a:p>
            <a:pPr marL="515937" marR="0" lvl="1" indent="-514350" algn="l" defTabSz="914400" rtl="0" eaLnBrk="1" fontAlgn="auto" latinLnBrk="0" hangingPunct="1">
              <a:lnSpc>
                <a:spcPct val="100000"/>
              </a:lnSpc>
              <a:spcBef>
                <a:spcPts val="0"/>
              </a:spcBef>
              <a:spcAft>
                <a:spcPts val="0"/>
              </a:spcAft>
              <a:buClrTx/>
              <a:buSzTx/>
              <a:tabLst/>
              <a:defRPr/>
            </a:pPr>
            <a:r>
              <a:rPr kumimoji="0" lang="de-CH" sz="2800" b="0" i="0" u="none" strike="noStrike" kern="1200" cap="none" spc="0" normalizeH="0" baseline="0" noProof="0" dirty="0">
                <a:ln>
                  <a:noFill/>
                </a:ln>
                <a:solidFill>
                  <a:srgbClr val="000000"/>
                </a:solidFill>
                <a:effectLst/>
                <a:uLnTx/>
                <a:uFillTx/>
              </a:rPr>
              <a:t>Niveauzugehörigkeit ist Teil der Gesamtbeurteilung</a:t>
            </a:r>
          </a:p>
          <a:p>
            <a:pPr marL="1228725" marR="0" lvl="3" indent="-514350" algn="l" defTabSz="914400" rtl="0" eaLnBrk="1" fontAlgn="auto" latinLnBrk="0" hangingPunct="1">
              <a:lnSpc>
                <a:spcPct val="100000"/>
              </a:lnSpc>
              <a:spcBef>
                <a:spcPts val="0"/>
              </a:spcBef>
              <a:spcAft>
                <a:spcPts val="0"/>
              </a:spcAft>
              <a:buClrTx/>
              <a:buSzTx/>
              <a:buFont typeface="Arial Narrow" pitchFamily="34" charset="0"/>
              <a:buChar char="→"/>
              <a:tabLst/>
              <a:defRPr/>
            </a:pPr>
            <a:r>
              <a:rPr kumimoji="0" lang="de-CH" sz="2800" b="0" i="0" u="none" strike="noStrike" kern="1200" cap="none" spc="0" normalizeH="0" baseline="0" noProof="0" dirty="0">
                <a:ln>
                  <a:noFill/>
                </a:ln>
                <a:solidFill>
                  <a:srgbClr val="000000"/>
                </a:solidFill>
                <a:effectLst/>
                <a:uLnTx/>
                <a:uFillTx/>
              </a:rPr>
              <a:t>Keine Bedingungen für Besuch bestimmter Niveaus für den Wechsel der Schulart</a:t>
            </a:r>
          </a:p>
          <a:p>
            <a:pPr marL="1228725" marR="0" lvl="3" indent="-514350" algn="l" defTabSz="914400" rtl="0" eaLnBrk="1" fontAlgn="auto" latinLnBrk="0" hangingPunct="1">
              <a:lnSpc>
                <a:spcPct val="100000"/>
              </a:lnSpc>
              <a:spcBef>
                <a:spcPts val="0"/>
              </a:spcBef>
              <a:spcAft>
                <a:spcPts val="0"/>
              </a:spcAft>
              <a:buClrTx/>
              <a:buSzTx/>
              <a:buFont typeface="Arial Narrow" pitchFamily="34" charset="0"/>
              <a:buChar char="→"/>
              <a:tabLst/>
              <a:defRPr/>
            </a:pPr>
            <a:r>
              <a:rPr kumimoji="0" lang="de-CH" sz="2800" b="0" i="0" u="none" strike="noStrike" kern="1200" cap="none" spc="0" normalizeH="0" baseline="0" noProof="0" dirty="0">
                <a:ln>
                  <a:noFill/>
                </a:ln>
                <a:solidFill>
                  <a:srgbClr val="000000"/>
                </a:solidFill>
                <a:effectLst/>
                <a:uLnTx/>
                <a:uFillTx/>
              </a:rPr>
              <a:t>Sekundarschüler könnten in beiden Niveaufächern im B sein, sofern…</a:t>
            </a:r>
          </a:p>
          <a:p>
            <a:pPr marL="515937" marR="0" lvl="1" indent="-514350" algn="l" defTabSz="914400" rtl="0" eaLnBrk="1" fontAlgn="auto" latinLnBrk="0" hangingPunct="1">
              <a:lnSpc>
                <a:spcPct val="100000"/>
              </a:lnSpc>
              <a:spcBef>
                <a:spcPts val="0"/>
              </a:spcBef>
              <a:spcAft>
                <a:spcPts val="0"/>
              </a:spcAft>
              <a:buClrTx/>
              <a:buSzTx/>
              <a:tabLst/>
              <a:defRPr/>
            </a:pPr>
            <a:r>
              <a:rPr kumimoji="0" lang="de-CH" sz="2800" b="0" i="0" u="none" strike="noStrike" kern="1200" cap="none" spc="0" normalizeH="0" baseline="0" noProof="0" dirty="0">
                <a:ln>
                  <a:noFill/>
                </a:ln>
                <a:solidFill>
                  <a:srgbClr val="000000"/>
                </a:solidFill>
                <a:effectLst/>
                <a:uLnTx/>
                <a:uFillTx/>
              </a:rPr>
              <a:t>Wechsel in der Regel auf Beginn des Schuljahres</a:t>
            </a:r>
          </a:p>
          <a:p>
            <a:pPr marL="515937" marR="0" lvl="1" indent="-514350" algn="l" defTabSz="914400" rtl="0" eaLnBrk="1" fontAlgn="auto" latinLnBrk="0" hangingPunct="1">
              <a:lnSpc>
                <a:spcPct val="100000"/>
              </a:lnSpc>
              <a:spcBef>
                <a:spcPts val="0"/>
              </a:spcBef>
              <a:spcAft>
                <a:spcPts val="0"/>
              </a:spcAft>
              <a:buClrTx/>
              <a:buSzTx/>
              <a:tabLst/>
              <a:defRPr/>
            </a:pPr>
            <a:r>
              <a:rPr kumimoji="0" lang="de-CH" sz="2800" b="0" i="0" u="none" strike="noStrike" kern="1200" cap="none" spc="0" normalizeH="0" baseline="0" noProof="0" dirty="0">
                <a:ln>
                  <a:noFill/>
                </a:ln>
                <a:solidFill>
                  <a:srgbClr val="000000"/>
                </a:solidFill>
                <a:effectLst/>
                <a:uLnTx/>
                <a:uFillTx/>
              </a:rPr>
              <a:t>Wechsel der Schulart bei deutlicher Über- oder Unterforderung in Ausnahmefällen während des Schuljahres möglich</a:t>
            </a:r>
          </a:p>
          <a:p>
            <a:pPr marL="515937" marR="0" lvl="1" indent="-514350" algn="l" defTabSz="914400" rtl="0" eaLnBrk="1" fontAlgn="auto" latinLnBrk="0" hangingPunct="1">
              <a:lnSpc>
                <a:spcPct val="100000"/>
              </a:lnSpc>
              <a:spcBef>
                <a:spcPts val="0"/>
              </a:spcBef>
              <a:spcAft>
                <a:spcPts val="0"/>
              </a:spcAft>
              <a:buClrTx/>
              <a:buSzTx/>
              <a:tabLst/>
              <a:defRPr/>
            </a:pPr>
            <a:r>
              <a:rPr kumimoji="0" lang="de-CH" sz="2800" b="0" i="0" u="none" strike="noStrike" kern="1200" cap="none" spc="0" normalizeH="0" baseline="0" noProof="0" dirty="0">
                <a:ln>
                  <a:noFill/>
                </a:ln>
                <a:solidFill>
                  <a:srgbClr val="000000"/>
                </a:solidFill>
                <a:effectLst/>
                <a:uLnTx/>
                <a:uFillTx/>
              </a:rPr>
              <a:t>Bei Uneinigkeit: Beschwerdefähiger Entscheid des Rektors</a:t>
            </a:r>
          </a:p>
          <a:p>
            <a:pPr marL="0" indent="0">
              <a:buNone/>
            </a:pPr>
            <a:endParaRPr lang="de-CH" dirty="0"/>
          </a:p>
        </p:txBody>
      </p:sp>
    </p:spTree>
    <p:extLst>
      <p:ext uri="{BB962C8B-B14F-4D97-AF65-F5344CB8AC3E}">
        <p14:creationId xmlns:p14="http://schemas.microsoft.com/office/powerpoint/2010/main" val="3091992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Kooperative Oberstufe - </a:t>
            </a:r>
            <a:br>
              <a:rPr lang="de-CH" dirty="0"/>
            </a:br>
            <a:r>
              <a:rPr lang="de-CH" dirty="0"/>
              <a:t>Wechsel Niveaukurse</a:t>
            </a:r>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366076" y="2034272"/>
            <a:ext cx="10764839" cy="3892550"/>
          </a:xfrm>
        </p:spPr>
        <p:txBody>
          <a:bodyPr/>
          <a:lstStyle/>
          <a:p>
            <a:pPr marR="0" lvl="1" algn="l" defTabSz="914400" rtl="0" eaLnBrk="1" fontAlgn="base" latinLnBrk="0" hangingPunct="1">
              <a:lnSpc>
                <a:spcPct val="100000"/>
              </a:lnSpc>
              <a:spcBef>
                <a:spcPts val="0"/>
              </a:spcBef>
              <a:spcAft>
                <a:spcPct val="0"/>
              </a:spcAft>
              <a:buClrTx/>
              <a:buSzTx/>
              <a:tabLst/>
              <a:defRPr/>
            </a:pPr>
            <a:r>
              <a:rPr kumimoji="0" lang="de-CH" altLang="de-DE" sz="2800" b="0" i="0" u="none" strike="noStrike" kern="1200" cap="none" spc="0" normalizeH="0" baseline="0" noProof="0" dirty="0">
                <a:ln>
                  <a:noFill/>
                </a:ln>
                <a:solidFill>
                  <a:srgbClr val="000000"/>
                </a:solidFill>
                <a:effectLst/>
                <a:uLnTx/>
                <a:uFillTx/>
              </a:rPr>
              <a:t>Wechsel des Niveaukurses auf </a:t>
            </a:r>
            <a:br>
              <a:rPr kumimoji="0" lang="de-CH" altLang="de-DE" sz="2800" b="0" i="0" u="none" strike="noStrike" kern="1200" cap="none" spc="0" normalizeH="0" baseline="0" noProof="0" dirty="0">
                <a:ln>
                  <a:noFill/>
                </a:ln>
                <a:solidFill>
                  <a:srgbClr val="000000"/>
                </a:solidFill>
                <a:effectLst/>
                <a:uLnTx/>
                <a:uFillTx/>
              </a:rPr>
            </a:br>
            <a:r>
              <a:rPr kumimoji="0" lang="de-CH" altLang="de-DE" sz="2800" b="0" i="0" u="none" strike="noStrike" kern="1200" cap="none" spc="0" normalizeH="0" baseline="0" noProof="0" dirty="0">
                <a:ln>
                  <a:noFill/>
                </a:ln>
                <a:solidFill>
                  <a:srgbClr val="000000"/>
                </a:solidFill>
                <a:effectLst/>
                <a:uLnTx/>
                <a:uFillTx/>
              </a:rPr>
              <a:t>Beginn eines Semesters</a:t>
            </a:r>
          </a:p>
          <a:p>
            <a:pPr marL="457200" marR="0" lvl="1" indent="0" algn="l" defTabSz="914400" rtl="0" eaLnBrk="1" fontAlgn="base" latinLnBrk="0" hangingPunct="1">
              <a:lnSpc>
                <a:spcPct val="100000"/>
              </a:lnSpc>
              <a:spcBef>
                <a:spcPts val="0"/>
              </a:spcBef>
              <a:spcAft>
                <a:spcPct val="0"/>
              </a:spcAft>
              <a:buClrTx/>
              <a:buSzTx/>
              <a:buNone/>
              <a:tabLst/>
              <a:defRPr/>
            </a:pPr>
            <a:endParaRPr kumimoji="0" lang="de-CH" altLang="de-DE" sz="1000" b="0" i="0" u="none" strike="noStrike" kern="1200" cap="none" spc="0" normalizeH="0" baseline="0" noProof="0" dirty="0">
              <a:ln>
                <a:noFill/>
              </a:ln>
              <a:solidFill>
                <a:srgbClr val="000000"/>
              </a:solidFill>
              <a:effectLst/>
              <a:uLnTx/>
              <a:uFillTx/>
            </a:endParaRPr>
          </a:p>
          <a:p>
            <a:pPr marR="0" lvl="1" algn="l" defTabSz="914400" rtl="0" eaLnBrk="1" fontAlgn="base" latinLnBrk="0" hangingPunct="1">
              <a:lnSpc>
                <a:spcPct val="100000"/>
              </a:lnSpc>
              <a:spcBef>
                <a:spcPts val="0"/>
              </a:spcBef>
              <a:spcAft>
                <a:spcPct val="0"/>
              </a:spcAft>
              <a:buClrTx/>
              <a:buSzTx/>
              <a:tabLst/>
              <a:defRPr/>
            </a:pPr>
            <a:r>
              <a:rPr kumimoji="0" lang="de-CH" altLang="de-DE" sz="2800" b="0" i="0" u="none" strike="noStrike" kern="1200" cap="none" spc="0" normalizeH="0" baseline="0" noProof="0" dirty="0">
                <a:ln>
                  <a:noFill/>
                </a:ln>
                <a:solidFill>
                  <a:srgbClr val="000000"/>
                </a:solidFill>
                <a:effectLst/>
                <a:uLnTx/>
                <a:uFillTx/>
              </a:rPr>
              <a:t>Wechsel des Niveaukurses </a:t>
            </a:r>
            <a:br>
              <a:rPr kumimoji="0" lang="de-CH" altLang="de-DE" sz="2800" b="0" i="0" u="none" strike="noStrike" kern="1200" cap="none" spc="0" normalizeH="0" baseline="0" noProof="0" dirty="0">
                <a:ln>
                  <a:noFill/>
                </a:ln>
                <a:solidFill>
                  <a:srgbClr val="000000"/>
                </a:solidFill>
                <a:effectLst/>
                <a:uLnTx/>
                <a:uFillTx/>
              </a:rPr>
            </a:br>
            <a:r>
              <a:rPr kumimoji="0" lang="de-CH" altLang="de-DE" sz="2800" b="0" i="0" u="none" strike="noStrike" kern="1200" cap="none" spc="0" normalizeH="0" baseline="0" noProof="0" dirty="0">
                <a:ln>
                  <a:noFill/>
                </a:ln>
                <a:solidFill>
                  <a:srgbClr val="000000"/>
                </a:solidFill>
                <a:effectLst/>
                <a:uLnTx/>
                <a:uFillTx/>
              </a:rPr>
              <a:t>während des Semesters</a:t>
            </a:r>
          </a:p>
          <a:p>
            <a:pPr marL="457200" marR="0" lvl="1" indent="0" algn="l" defTabSz="914400" rtl="0" eaLnBrk="1" fontAlgn="base" latinLnBrk="0" hangingPunct="1">
              <a:lnSpc>
                <a:spcPct val="100000"/>
              </a:lnSpc>
              <a:spcBef>
                <a:spcPts val="0"/>
              </a:spcBef>
              <a:spcAft>
                <a:spcPct val="0"/>
              </a:spcAft>
              <a:buClrTx/>
              <a:buSzTx/>
              <a:buNone/>
              <a:tabLst/>
              <a:defRPr/>
            </a:pP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a:t>
            </a:r>
            <a:r>
              <a:rPr kumimoji="0" lang="de-CH" altLang="de-DE" sz="2800" b="0" i="0" u="none" strike="noStrike" kern="1200" cap="none" spc="0" normalizeH="0" baseline="0" noProof="0" dirty="0">
                <a:ln>
                  <a:noFill/>
                </a:ln>
                <a:solidFill>
                  <a:srgbClr val="000000"/>
                </a:solidFill>
                <a:effectLst/>
                <a:uLnTx/>
                <a:uFillTx/>
              </a:rPr>
              <a:t>auf Empfehlung des Lehrerteams</a:t>
            </a:r>
          </a:p>
          <a:p>
            <a:pPr marL="457200" marR="0" lvl="1" indent="0" algn="l" defTabSz="914400" rtl="0" eaLnBrk="1" fontAlgn="base" latinLnBrk="0" hangingPunct="1">
              <a:lnSpc>
                <a:spcPct val="100000"/>
              </a:lnSpc>
              <a:spcBef>
                <a:spcPts val="0"/>
              </a:spcBef>
              <a:spcAft>
                <a:spcPct val="0"/>
              </a:spcAft>
              <a:buClrTx/>
              <a:buSzTx/>
              <a:buNone/>
              <a:tabLst/>
              <a:defRPr/>
            </a:pPr>
            <a:r>
              <a:rPr kumimoji="0" lang="de-CH" sz="2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 </a:t>
            </a:r>
            <a:r>
              <a:rPr kumimoji="0" lang="de-CH" altLang="de-DE" sz="2800" b="0" i="0" u="none" strike="noStrike" kern="1200" cap="none" spc="0" normalizeH="0" baseline="0" noProof="0" dirty="0">
                <a:ln>
                  <a:noFill/>
                </a:ln>
                <a:solidFill>
                  <a:srgbClr val="000000"/>
                </a:solidFill>
                <a:effectLst/>
                <a:uLnTx/>
                <a:uFillTx/>
              </a:rPr>
              <a:t>mit Einverständnis der Erziehungs-</a:t>
            </a:r>
            <a:br>
              <a:rPr kumimoji="0" lang="de-CH" altLang="de-DE" sz="2800" b="0" i="0" u="none" strike="noStrike" kern="1200" cap="none" spc="0" normalizeH="0" baseline="0" noProof="0" dirty="0">
                <a:ln>
                  <a:noFill/>
                </a:ln>
                <a:solidFill>
                  <a:srgbClr val="000000"/>
                </a:solidFill>
                <a:effectLst/>
                <a:uLnTx/>
                <a:uFillTx/>
              </a:rPr>
            </a:br>
            <a:r>
              <a:rPr kumimoji="0" lang="de-CH" altLang="de-DE" sz="2800" b="0" i="0" u="none" strike="noStrike" kern="1200" cap="none" spc="0" normalizeH="0" baseline="0" noProof="0" dirty="0">
                <a:ln>
                  <a:noFill/>
                </a:ln>
                <a:solidFill>
                  <a:srgbClr val="000000"/>
                </a:solidFill>
                <a:effectLst/>
                <a:uLnTx/>
                <a:uFillTx/>
              </a:rPr>
              <a:t>	berechtigten</a:t>
            </a:r>
          </a:p>
          <a:p>
            <a:pPr marL="457200" marR="0" lvl="1" indent="0" algn="l" defTabSz="914400" rtl="0" eaLnBrk="1" fontAlgn="base" latinLnBrk="0" hangingPunct="1">
              <a:lnSpc>
                <a:spcPct val="100000"/>
              </a:lnSpc>
              <a:spcBef>
                <a:spcPts val="0"/>
              </a:spcBef>
              <a:spcAft>
                <a:spcPct val="0"/>
              </a:spcAft>
              <a:buClrTx/>
              <a:buSzTx/>
              <a:buNone/>
              <a:tabLst/>
              <a:defRPr/>
            </a:pPr>
            <a:endParaRPr kumimoji="0" lang="de-CH" altLang="de-DE" sz="1000" b="0" i="0" u="none" strike="noStrike" kern="1200" cap="none" spc="0" normalizeH="0" baseline="0" noProof="0" dirty="0">
              <a:ln>
                <a:noFill/>
              </a:ln>
              <a:solidFill>
                <a:srgbClr val="000000"/>
              </a:solidFill>
              <a:effectLst/>
              <a:uLnTx/>
              <a:uFillTx/>
            </a:endParaRPr>
          </a:p>
          <a:p>
            <a:pPr marR="0" lvl="1" algn="l" defTabSz="914400" rtl="0" eaLnBrk="1" fontAlgn="base" latinLnBrk="0" hangingPunct="1">
              <a:lnSpc>
                <a:spcPct val="100000"/>
              </a:lnSpc>
              <a:spcBef>
                <a:spcPts val="0"/>
              </a:spcBef>
              <a:spcAft>
                <a:spcPct val="0"/>
              </a:spcAft>
              <a:buClrTx/>
              <a:buSzTx/>
              <a:tabLst/>
              <a:defRPr/>
            </a:pPr>
            <a:r>
              <a:rPr kumimoji="0" lang="de-CH" altLang="de-DE" sz="2800" b="0" i="0" u="none" strike="noStrike" kern="1200" cap="none" spc="0" normalizeH="0" baseline="0" noProof="0" dirty="0">
                <a:ln>
                  <a:noFill/>
                </a:ln>
                <a:solidFill>
                  <a:srgbClr val="000000"/>
                </a:solidFill>
                <a:effectLst/>
                <a:uLnTx/>
                <a:uFillTx/>
              </a:rPr>
              <a:t>Bei Uneinigkeit: </a:t>
            </a:r>
            <a:br>
              <a:rPr kumimoji="0" lang="de-CH" altLang="de-DE" sz="2800" b="0" i="0" u="none" strike="noStrike" kern="1200" cap="none" spc="0" normalizeH="0" baseline="0" noProof="0" dirty="0">
                <a:ln>
                  <a:noFill/>
                </a:ln>
                <a:solidFill>
                  <a:srgbClr val="000000"/>
                </a:solidFill>
                <a:effectLst/>
                <a:uLnTx/>
                <a:uFillTx/>
              </a:rPr>
            </a:br>
            <a:r>
              <a:rPr kumimoji="0" lang="de-CH" altLang="de-DE" sz="2800" b="0" i="0" u="none" strike="noStrike" kern="1200" cap="none" spc="0" normalizeH="0" baseline="0" noProof="0" dirty="0">
                <a:ln>
                  <a:noFill/>
                </a:ln>
                <a:solidFill>
                  <a:srgbClr val="000000"/>
                </a:solidFill>
                <a:effectLst/>
                <a:uLnTx/>
                <a:uFillTx/>
              </a:rPr>
              <a:t>Beschwerdefähiger Entscheid </a:t>
            </a:r>
            <a:br>
              <a:rPr kumimoji="0" lang="de-CH" altLang="de-DE" sz="2800" b="0" i="0" u="none" strike="noStrike" kern="1200" cap="none" spc="0" normalizeH="0" baseline="0" noProof="0" dirty="0">
                <a:ln>
                  <a:noFill/>
                </a:ln>
                <a:solidFill>
                  <a:srgbClr val="000000"/>
                </a:solidFill>
                <a:effectLst/>
                <a:uLnTx/>
                <a:uFillTx/>
              </a:rPr>
            </a:br>
            <a:r>
              <a:rPr kumimoji="0" lang="de-CH" altLang="de-DE" sz="2800" b="0" i="0" u="none" strike="noStrike" kern="1200" cap="none" spc="0" normalizeH="0" baseline="0" noProof="0" dirty="0">
                <a:ln>
                  <a:noFill/>
                </a:ln>
                <a:solidFill>
                  <a:srgbClr val="000000"/>
                </a:solidFill>
                <a:effectLst/>
                <a:uLnTx/>
                <a:uFillTx/>
              </a:rPr>
              <a:t>des Rektors</a:t>
            </a:r>
          </a:p>
          <a:p>
            <a:pPr marL="0" indent="0">
              <a:buNone/>
            </a:pPr>
            <a:endParaRPr lang="de-CH" dirty="0"/>
          </a:p>
        </p:txBody>
      </p:sp>
      <p:pic>
        <p:nvPicPr>
          <p:cNvPr id="6" name="Grafik 5" descr="Ein Bild, das Im Haus, Buch, Büroausstattung, Wand enthält.&#10;&#10;Automatisch generierte Beschreibung">
            <a:extLst>
              <a:ext uri="{FF2B5EF4-FFF2-40B4-BE49-F238E27FC236}">
                <a16:creationId xmlns:a16="http://schemas.microsoft.com/office/drawing/2014/main" id="{4871CC52-0A5B-2672-E0BB-CCB00F1B56D7}"/>
              </a:ext>
            </a:extLst>
          </p:cNvPr>
          <p:cNvPicPr>
            <a:picLocks noChangeAspect="1"/>
          </p:cNvPicPr>
          <p:nvPr/>
        </p:nvPicPr>
        <p:blipFill rotWithShape="1">
          <a:blip r:embed="rId3"/>
          <a:srcRect l="4885" r="50567"/>
          <a:stretch/>
        </p:blipFill>
        <p:spPr>
          <a:xfrm>
            <a:off x="7620000" y="0"/>
            <a:ext cx="4572000" cy="6858000"/>
          </a:xfrm>
          <a:prstGeom prst="rect">
            <a:avLst/>
          </a:prstGeom>
        </p:spPr>
      </p:pic>
    </p:spTree>
    <p:extLst>
      <p:ext uri="{BB962C8B-B14F-4D97-AF65-F5344CB8AC3E}">
        <p14:creationId xmlns:p14="http://schemas.microsoft.com/office/powerpoint/2010/main" val="2605149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392B7-55E0-9AEB-0A73-D344320F9AD4}"/>
              </a:ext>
            </a:extLst>
          </p:cNvPr>
          <p:cNvSpPr>
            <a:spLocks noGrp="1"/>
          </p:cNvSpPr>
          <p:nvPr>
            <p:ph type="title"/>
          </p:nvPr>
        </p:nvSpPr>
        <p:spPr/>
        <p:txBody>
          <a:bodyPr/>
          <a:lstStyle/>
          <a:p>
            <a:r>
              <a:rPr lang="de-CH" dirty="0"/>
              <a:t>Übertrittsverfahren II</a:t>
            </a:r>
          </a:p>
        </p:txBody>
      </p:sp>
      <p:sp>
        <p:nvSpPr>
          <p:cNvPr id="4" name="Textplatzhalter 3">
            <a:extLst>
              <a:ext uri="{FF2B5EF4-FFF2-40B4-BE49-F238E27FC236}">
                <a16:creationId xmlns:a16="http://schemas.microsoft.com/office/drawing/2014/main" id="{0361C9D7-4A95-FD4D-A9CE-75EC45A23082}"/>
              </a:ext>
            </a:extLst>
          </p:cNvPr>
          <p:cNvSpPr>
            <a:spLocks noGrp="1"/>
          </p:cNvSpPr>
          <p:nvPr>
            <p:ph type="body" sz="quarter" idx="13"/>
          </p:nvPr>
        </p:nvSpPr>
        <p:spPr/>
        <p:txBody>
          <a:bodyPr/>
          <a:lstStyle/>
          <a:p>
            <a:r>
              <a:rPr lang="de-CH" dirty="0"/>
              <a:t>Sekundarschule – kantonale Mittelschulen, BM</a:t>
            </a:r>
          </a:p>
        </p:txBody>
      </p:sp>
      <p:sp>
        <p:nvSpPr>
          <p:cNvPr id="3" name="Rectangle 9">
            <a:extLst>
              <a:ext uri="{FF2B5EF4-FFF2-40B4-BE49-F238E27FC236}">
                <a16:creationId xmlns:a16="http://schemas.microsoft.com/office/drawing/2014/main" id="{722D3195-6DB0-555B-DD52-66701433424D}"/>
              </a:ext>
            </a:extLst>
          </p:cNvPr>
          <p:cNvSpPr txBox="1">
            <a:spLocks noChangeArrowheads="1"/>
          </p:cNvSpPr>
          <p:nvPr/>
        </p:nvSpPr>
        <p:spPr bwMode="auto">
          <a:xfrm>
            <a:off x="1042988" y="2930525"/>
            <a:ext cx="2808287" cy="504825"/>
          </a:xfrm>
          <a:prstGeom prst="rect">
            <a:avLst/>
          </a:prstGeom>
          <a:solidFill>
            <a:srgbClr val="0070B8">
              <a:alpha val="5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0" marR="0" lvl="1" indent="0" algn="ctr" defTabSz="914400" rtl="0" eaLnBrk="0" fontAlgn="base" latinLnBrk="0" hangingPunct="0">
              <a:lnSpc>
                <a:spcPts val="3200"/>
              </a:lnSpc>
              <a:spcBef>
                <a:spcPts val="1600"/>
              </a:spcBef>
              <a:spcAft>
                <a:spcPct val="0"/>
              </a:spcAft>
              <a:buClrTx/>
              <a:buSzTx/>
              <a:buFont typeface="Wingdings" pitchFamily="2" charset="2"/>
              <a:buNone/>
              <a:tabLst/>
              <a:defRPr/>
            </a:pPr>
            <a:r>
              <a:rPr kumimoji="0" lang="de-CH" altLang="de-DE" sz="2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1. </a:t>
            </a:r>
            <a:r>
              <a:rPr kumimoji="0" lang="de-CH" altLang="de-DE"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Sekundarklasse</a:t>
            </a:r>
            <a:endParaRPr kumimoji="0" lang="de-CH" altLang="de-DE" sz="2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5" name="Textfeld 31">
            <a:extLst>
              <a:ext uri="{FF2B5EF4-FFF2-40B4-BE49-F238E27FC236}">
                <a16:creationId xmlns:a16="http://schemas.microsoft.com/office/drawing/2014/main" id="{801C50CA-5096-EBCD-B47B-8F0B360C9842}"/>
              </a:ext>
            </a:extLst>
          </p:cNvPr>
          <p:cNvSpPr txBox="1">
            <a:spLocks noChangeArrowheads="1"/>
          </p:cNvSpPr>
          <p:nvPr/>
        </p:nvSpPr>
        <p:spPr bwMode="auto">
          <a:xfrm>
            <a:off x="1038225" y="3654425"/>
            <a:ext cx="23812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de-CH" altLang="de-DE"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Ende des Schuljahres</a:t>
            </a:r>
          </a:p>
        </p:txBody>
      </p:sp>
      <p:sp>
        <p:nvSpPr>
          <p:cNvPr id="6" name="Rectangle 9">
            <a:extLst>
              <a:ext uri="{FF2B5EF4-FFF2-40B4-BE49-F238E27FC236}">
                <a16:creationId xmlns:a16="http://schemas.microsoft.com/office/drawing/2014/main" id="{3535E6C7-651B-9DBD-21CB-CB9F9249E05B}"/>
              </a:ext>
            </a:extLst>
          </p:cNvPr>
          <p:cNvSpPr txBox="1">
            <a:spLocks noChangeArrowheads="1"/>
          </p:cNvSpPr>
          <p:nvPr/>
        </p:nvSpPr>
        <p:spPr bwMode="auto">
          <a:xfrm>
            <a:off x="1050925" y="3962400"/>
            <a:ext cx="2808288" cy="503238"/>
          </a:xfrm>
          <a:prstGeom prst="rect">
            <a:avLst/>
          </a:prstGeom>
          <a:solidFill>
            <a:srgbClr val="AACD4B">
              <a:alpha val="50980"/>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000000"/>
                </a:solidFill>
                <a:latin typeface="Arial" panose="020B0604020202020204" pitchFamily="34" charset="0"/>
                <a:cs typeface="Arial" panose="020B0604020202020204" pitchFamily="34" charset="0"/>
              </a:rPr>
              <a:t>2. </a:t>
            </a:r>
            <a:r>
              <a:rPr lang="de-CH" sz="2400" kern="0" dirty="0">
                <a:solidFill>
                  <a:srgbClr val="000000"/>
                </a:solidFill>
                <a:latin typeface="Arial" panose="020B0604020202020204" pitchFamily="34" charset="0"/>
                <a:cs typeface="Arial" panose="020B0604020202020204" pitchFamily="34" charset="0"/>
              </a:rPr>
              <a:t>Sekundarklasse</a:t>
            </a:r>
            <a:endParaRPr lang="de-CH" kern="0" dirty="0">
              <a:solidFill>
                <a:srgbClr val="000000"/>
              </a:solidFill>
              <a:latin typeface="Arial" panose="020B0604020202020204" pitchFamily="34" charset="0"/>
              <a:cs typeface="Arial" panose="020B0604020202020204" pitchFamily="34" charset="0"/>
            </a:endParaRPr>
          </a:p>
        </p:txBody>
      </p:sp>
      <p:sp>
        <p:nvSpPr>
          <p:cNvPr id="7" name="Rectangle 9">
            <a:extLst>
              <a:ext uri="{FF2B5EF4-FFF2-40B4-BE49-F238E27FC236}">
                <a16:creationId xmlns:a16="http://schemas.microsoft.com/office/drawing/2014/main" id="{C20791B6-B7D5-7F0D-F859-6B97DE347789}"/>
              </a:ext>
            </a:extLst>
          </p:cNvPr>
          <p:cNvSpPr txBox="1">
            <a:spLocks noChangeArrowheads="1"/>
          </p:cNvSpPr>
          <p:nvPr/>
        </p:nvSpPr>
        <p:spPr bwMode="auto">
          <a:xfrm>
            <a:off x="1050925" y="4602163"/>
            <a:ext cx="2808288" cy="503237"/>
          </a:xfrm>
          <a:prstGeom prst="rect">
            <a:avLst/>
          </a:prstGeom>
          <a:solidFill>
            <a:srgbClr val="AACD4B">
              <a:alpha val="50980"/>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kern="0" dirty="0">
                <a:solidFill>
                  <a:srgbClr val="000000"/>
                </a:solidFill>
                <a:latin typeface="Arial" panose="020B0604020202020204" pitchFamily="34" charset="0"/>
                <a:cs typeface="Arial" panose="020B0604020202020204" pitchFamily="34" charset="0"/>
              </a:rPr>
              <a:t>3. </a:t>
            </a:r>
            <a:r>
              <a:rPr lang="de-CH" sz="2400" kern="0" dirty="0">
                <a:solidFill>
                  <a:srgbClr val="000000"/>
                </a:solidFill>
                <a:latin typeface="Arial" panose="020B0604020202020204" pitchFamily="34" charset="0"/>
                <a:cs typeface="Arial" panose="020B0604020202020204" pitchFamily="34" charset="0"/>
              </a:rPr>
              <a:t>Sekundarklasse</a:t>
            </a:r>
            <a:endParaRPr lang="de-CH" kern="0" dirty="0">
              <a:solidFill>
                <a:srgbClr val="000000"/>
              </a:solidFill>
              <a:latin typeface="Arial" panose="020B0604020202020204" pitchFamily="34" charset="0"/>
              <a:cs typeface="Arial" panose="020B0604020202020204" pitchFamily="34" charset="0"/>
            </a:endParaRPr>
          </a:p>
        </p:txBody>
      </p:sp>
      <p:sp>
        <p:nvSpPr>
          <p:cNvPr id="8" name="Textfeld 25">
            <a:extLst>
              <a:ext uri="{FF2B5EF4-FFF2-40B4-BE49-F238E27FC236}">
                <a16:creationId xmlns:a16="http://schemas.microsoft.com/office/drawing/2014/main" id="{6B9AC429-DB8A-CE29-C6C9-580019ED19F6}"/>
              </a:ext>
            </a:extLst>
          </p:cNvPr>
          <p:cNvSpPr txBox="1">
            <a:spLocks noChangeArrowheads="1"/>
          </p:cNvSpPr>
          <p:nvPr/>
        </p:nvSpPr>
        <p:spPr bwMode="auto">
          <a:xfrm>
            <a:off x="4032250" y="2811463"/>
            <a:ext cx="1936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de-CH" altLang="de-DE" sz="1800" b="0" i="0" u="none" strike="noStrike" kern="0" cap="none" spc="0" normalizeH="0" baseline="0" noProof="0">
                <a:ln>
                  <a:noFill/>
                </a:ln>
                <a:solidFill>
                  <a:srgbClr val="000000"/>
                </a:solidFill>
                <a:effectLst/>
                <a:uLnTx/>
                <a:uFillTx/>
                <a:latin typeface="Arial Narrow" pitchFamily="34" charset="0"/>
                <a:cs typeface="Arial" charset="0"/>
              </a:rPr>
              <a:t>Bis 1. Dezember</a:t>
            </a:r>
          </a:p>
        </p:txBody>
      </p:sp>
      <p:sp>
        <p:nvSpPr>
          <p:cNvPr id="10" name="Rectangle 9">
            <a:extLst>
              <a:ext uri="{FF2B5EF4-FFF2-40B4-BE49-F238E27FC236}">
                <a16:creationId xmlns:a16="http://schemas.microsoft.com/office/drawing/2014/main" id="{4F5D693C-671F-E5CE-F8DE-94CB32D7C9B5}"/>
              </a:ext>
            </a:extLst>
          </p:cNvPr>
          <p:cNvSpPr txBox="1">
            <a:spLocks noChangeArrowheads="1"/>
          </p:cNvSpPr>
          <p:nvPr/>
        </p:nvSpPr>
        <p:spPr bwMode="auto">
          <a:xfrm>
            <a:off x="6000750" y="2930525"/>
            <a:ext cx="4336783" cy="504825"/>
          </a:xfrm>
          <a:prstGeom prst="rect">
            <a:avLst/>
          </a:prstGeom>
          <a:solidFill>
            <a:srgbClr val="0070B8"/>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FFFFFF"/>
                </a:solidFill>
                <a:latin typeface="Arial" panose="020B0604020202020204" pitchFamily="34" charset="0"/>
                <a:cs typeface="Arial" panose="020B0604020202020204" pitchFamily="34" charset="0"/>
              </a:rPr>
              <a:t>Langzeitgymnasium LZG</a:t>
            </a:r>
            <a:endParaRPr lang="de-CH" kern="0" dirty="0">
              <a:solidFill>
                <a:srgbClr val="FFFFFF"/>
              </a:solidFill>
              <a:latin typeface="Arial" panose="020B0604020202020204" pitchFamily="34" charset="0"/>
              <a:cs typeface="Arial" panose="020B0604020202020204" pitchFamily="34" charset="0"/>
            </a:endParaRPr>
          </a:p>
        </p:txBody>
      </p:sp>
      <p:sp>
        <p:nvSpPr>
          <p:cNvPr id="11" name="Rectangle 9">
            <a:extLst>
              <a:ext uri="{FF2B5EF4-FFF2-40B4-BE49-F238E27FC236}">
                <a16:creationId xmlns:a16="http://schemas.microsoft.com/office/drawing/2014/main" id="{183C781F-E6F3-E8B7-2364-ED012E3D9182}"/>
              </a:ext>
            </a:extLst>
          </p:cNvPr>
          <p:cNvSpPr txBox="1">
            <a:spLocks noChangeArrowheads="1"/>
          </p:cNvSpPr>
          <p:nvPr/>
        </p:nvSpPr>
        <p:spPr bwMode="auto">
          <a:xfrm>
            <a:off x="6011863" y="3940175"/>
            <a:ext cx="4325670" cy="503238"/>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Kurzzeitgymnasium KZG</a:t>
            </a:r>
          </a:p>
        </p:txBody>
      </p:sp>
      <p:sp>
        <p:nvSpPr>
          <p:cNvPr id="12" name="Rectangle 9">
            <a:extLst>
              <a:ext uri="{FF2B5EF4-FFF2-40B4-BE49-F238E27FC236}">
                <a16:creationId xmlns:a16="http://schemas.microsoft.com/office/drawing/2014/main" id="{B9CF278C-568B-4E54-BBE9-305724B9A460}"/>
              </a:ext>
            </a:extLst>
          </p:cNvPr>
          <p:cNvSpPr txBox="1">
            <a:spLocks noChangeArrowheads="1"/>
          </p:cNvSpPr>
          <p:nvPr/>
        </p:nvSpPr>
        <p:spPr bwMode="auto">
          <a:xfrm>
            <a:off x="6000749" y="4602163"/>
            <a:ext cx="4325670" cy="503237"/>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Fachmittelschule FMS</a:t>
            </a:r>
          </a:p>
        </p:txBody>
      </p:sp>
      <p:sp>
        <p:nvSpPr>
          <p:cNvPr id="13" name="Rectangle 9">
            <a:extLst>
              <a:ext uri="{FF2B5EF4-FFF2-40B4-BE49-F238E27FC236}">
                <a16:creationId xmlns:a16="http://schemas.microsoft.com/office/drawing/2014/main" id="{170016C1-B5F5-9F7B-B0F7-33A9B1BB2AE5}"/>
              </a:ext>
            </a:extLst>
          </p:cNvPr>
          <p:cNvSpPr txBox="1">
            <a:spLocks noChangeArrowheads="1"/>
          </p:cNvSpPr>
          <p:nvPr/>
        </p:nvSpPr>
        <p:spPr bwMode="auto">
          <a:xfrm>
            <a:off x="6011862" y="5272088"/>
            <a:ext cx="4325670" cy="504825"/>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Wirtschaftsmittelschule WMS</a:t>
            </a:r>
          </a:p>
        </p:txBody>
      </p:sp>
      <p:sp>
        <p:nvSpPr>
          <p:cNvPr id="28" name="Rectangle 9">
            <a:extLst>
              <a:ext uri="{FF2B5EF4-FFF2-40B4-BE49-F238E27FC236}">
                <a16:creationId xmlns:a16="http://schemas.microsoft.com/office/drawing/2014/main" id="{99ADE4AF-E8A4-5794-0D53-A312D60A33AE}"/>
              </a:ext>
            </a:extLst>
          </p:cNvPr>
          <p:cNvSpPr txBox="1">
            <a:spLocks noChangeArrowheads="1"/>
          </p:cNvSpPr>
          <p:nvPr/>
        </p:nvSpPr>
        <p:spPr bwMode="auto">
          <a:xfrm>
            <a:off x="6011863" y="5929313"/>
            <a:ext cx="4325669" cy="839787"/>
          </a:xfrm>
          <a:prstGeom prst="rect">
            <a:avLst/>
          </a:prstGeom>
          <a:solidFill>
            <a:srgbClr val="AACD4B"/>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Lehrbegleitende Berufsmaturitätsschule BM</a:t>
            </a:r>
          </a:p>
        </p:txBody>
      </p:sp>
      <p:cxnSp>
        <p:nvCxnSpPr>
          <p:cNvPr id="29" name="Gewinkelte Verbindung 2">
            <a:extLst>
              <a:ext uri="{FF2B5EF4-FFF2-40B4-BE49-F238E27FC236}">
                <a16:creationId xmlns:a16="http://schemas.microsoft.com/office/drawing/2014/main" id="{CDFCBE9E-494C-A4B9-8334-21EBDA873EFB}"/>
              </a:ext>
            </a:extLst>
          </p:cNvPr>
          <p:cNvCxnSpPr>
            <a:cxnSpLocks noChangeShapeType="1"/>
          </p:cNvCxnSpPr>
          <p:nvPr/>
        </p:nvCxnSpPr>
        <p:spPr bwMode="auto">
          <a:xfrm>
            <a:off x="3851275" y="3182938"/>
            <a:ext cx="2149475" cy="0"/>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30" name="Gewinkelte Verbindung 4">
            <a:extLst>
              <a:ext uri="{FF2B5EF4-FFF2-40B4-BE49-F238E27FC236}">
                <a16:creationId xmlns:a16="http://schemas.microsoft.com/office/drawing/2014/main" id="{4F649C17-03DC-51B3-5F4E-0968F488EF41}"/>
              </a:ext>
            </a:extLst>
          </p:cNvPr>
          <p:cNvCxnSpPr>
            <a:cxnSpLocks noChangeShapeType="1"/>
          </p:cNvCxnSpPr>
          <p:nvPr/>
        </p:nvCxnSpPr>
        <p:spPr bwMode="auto">
          <a:xfrm>
            <a:off x="3859213" y="4214813"/>
            <a:ext cx="2152650" cy="1587"/>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31" name="Gewinkelte Verbindung 24">
            <a:extLst>
              <a:ext uri="{FF2B5EF4-FFF2-40B4-BE49-F238E27FC236}">
                <a16:creationId xmlns:a16="http://schemas.microsoft.com/office/drawing/2014/main" id="{493C6FB8-2772-F50A-F76D-95DA70A9FD47}"/>
              </a:ext>
            </a:extLst>
          </p:cNvPr>
          <p:cNvCxnSpPr>
            <a:cxnSpLocks noChangeShapeType="1"/>
          </p:cNvCxnSpPr>
          <p:nvPr/>
        </p:nvCxnSpPr>
        <p:spPr bwMode="auto">
          <a:xfrm>
            <a:off x="3859213" y="4852988"/>
            <a:ext cx="2152650" cy="1495425"/>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32" name="Gewinkelte Verbindung 20">
            <a:extLst>
              <a:ext uri="{FF2B5EF4-FFF2-40B4-BE49-F238E27FC236}">
                <a16:creationId xmlns:a16="http://schemas.microsoft.com/office/drawing/2014/main" id="{1781283F-A3C4-28C4-0829-5F3EAA3065A9}"/>
              </a:ext>
            </a:extLst>
          </p:cNvPr>
          <p:cNvCxnSpPr>
            <a:cxnSpLocks noChangeShapeType="1"/>
          </p:cNvCxnSpPr>
          <p:nvPr/>
        </p:nvCxnSpPr>
        <p:spPr bwMode="auto">
          <a:xfrm flipV="1">
            <a:off x="3859213" y="4403725"/>
            <a:ext cx="2152650" cy="449263"/>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33" name="Gewinkelte Verbindung 11">
            <a:extLst>
              <a:ext uri="{FF2B5EF4-FFF2-40B4-BE49-F238E27FC236}">
                <a16:creationId xmlns:a16="http://schemas.microsoft.com/office/drawing/2014/main" id="{F20E0A04-D3D2-4A1A-2F03-909C0C402196}"/>
              </a:ext>
            </a:extLst>
          </p:cNvPr>
          <p:cNvCxnSpPr>
            <a:cxnSpLocks noChangeShapeType="1"/>
          </p:cNvCxnSpPr>
          <p:nvPr/>
        </p:nvCxnSpPr>
        <p:spPr bwMode="auto">
          <a:xfrm>
            <a:off x="3859213" y="4852988"/>
            <a:ext cx="2141537" cy="0"/>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cxnSp>
        <p:nvCxnSpPr>
          <p:cNvPr id="34" name="Gewinkelte Verbindung 22">
            <a:extLst>
              <a:ext uri="{FF2B5EF4-FFF2-40B4-BE49-F238E27FC236}">
                <a16:creationId xmlns:a16="http://schemas.microsoft.com/office/drawing/2014/main" id="{71A08366-502D-3E82-9098-5C94389AED32}"/>
              </a:ext>
            </a:extLst>
          </p:cNvPr>
          <p:cNvCxnSpPr>
            <a:cxnSpLocks noChangeShapeType="1"/>
          </p:cNvCxnSpPr>
          <p:nvPr/>
        </p:nvCxnSpPr>
        <p:spPr bwMode="auto">
          <a:xfrm>
            <a:off x="3859213" y="4852988"/>
            <a:ext cx="2152650" cy="671512"/>
          </a:xfrm>
          <a:prstGeom prst="bentConnector3">
            <a:avLst>
              <a:gd name="adj1" fmla="val 50000"/>
            </a:avLst>
          </a:prstGeom>
          <a:noFill/>
          <a:ln w="38100" algn="ctr">
            <a:solidFill>
              <a:srgbClr val="C3375A"/>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60506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par>
                                <p:cTn id="22" presetID="22" presetClass="entr" presetSubtype="8"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par>
                                <p:cTn id="25" presetID="22" presetClass="entr" presetSubtype="8"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83B423-C1DF-7B08-EBFE-EB8F2928FAA6}"/>
              </a:ext>
            </a:extLst>
          </p:cNvPr>
          <p:cNvSpPr>
            <a:spLocks noGrp="1"/>
          </p:cNvSpPr>
          <p:nvPr>
            <p:ph type="title"/>
          </p:nvPr>
        </p:nvSpPr>
        <p:spPr/>
        <p:txBody>
          <a:bodyPr/>
          <a:lstStyle/>
          <a:p>
            <a:r>
              <a:rPr lang="de-CH" dirty="0"/>
              <a:t>Übertrittsverfahren II</a:t>
            </a:r>
          </a:p>
        </p:txBody>
      </p:sp>
      <p:sp>
        <p:nvSpPr>
          <p:cNvPr id="3" name="Inhaltsplatzhalter 2">
            <a:extLst>
              <a:ext uri="{FF2B5EF4-FFF2-40B4-BE49-F238E27FC236}">
                <a16:creationId xmlns:a16="http://schemas.microsoft.com/office/drawing/2014/main" id="{6FAA395E-D3D9-61BA-3749-0CFEB2768251}"/>
              </a:ext>
            </a:extLst>
          </p:cNvPr>
          <p:cNvSpPr>
            <a:spLocks noGrp="1"/>
          </p:cNvSpPr>
          <p:nvPr>
            <p:ph idx="1"/>
          </p:nvPr>
        </p:nvSpPr>
        <p:spPr>
          <a:xfrm>
            <a:off x="731836" y="2120899"/>
            <a:ext cx="10764839" cy="4347277"/>
          </a:xfrm>
        </p:spPr>
        <p:txBody>
          <a:bodyPr>
            <a:noAutofit/>
          </a:bodyPr>
          <a:lstStyle/>
          <a:p>
            <a:pPr marR="0" lvl="0" algn="l" defTabSz="914400" rtl="0" eaLnBrk="1" fontAlgn="base" latinLnBrk="0" hangingPunct="1">
              <a:lnSpc>
                <a:spcPts val="2900"/>
              </a:lnSpc>
              <a:spcBef>
                <a:spcPts val="600"/>
              </a:spcBef>
              <a:spcAft>
                <a:spcPct val="0"/>
              </a:spcAft>
              <a:buClrTx/>
              <a:buSzTx/>
              <a:tabLst/>
              <a:defRPr/>
            </a:pPr>
            <a:r>
              <a:rPr kumimoji="0" lang="de-CH" b="0" i="0" u="none" strike="noStrike" kern="0" cap="none" spc="0" normalizeH="0" baseline="0" noProof="0" dirty="0">
                <a:ln>
                  <a:noFill/>
                </a:ln>
                <a:solidFill>
                  <a:srgbClr val="000000"/>
                </a:solidFill>
                <a:effectLst/>
                <a:uLnTx/>
                <a:uFillTx/>
              </a:rPr>
              <a:t>Die Zuweisung richtet sich nach den Leistungen und der mutmasslichen Entwicklung</a:t>
            </a:r>
          </a:p>
          <a:p>
            <a:pPr marL="0" marR="0" lvl="0" indent="0" algn="l" defTabSz="914400" rtl="0" eaLnBrk="1" fontAlgn="base" latinLnBrk="0" hangingPunct="1">
              <a:lnSpc>
                <a:spcPts val="2900"/>
              </a:lnSpc>
              <a:spcBef>
                <a:spcPts val="600"/>
              </a:spcBef>
              <a:spcAft>
                <a:spcPct val="0"/>
              </a:spcAft>
              <a:buClrTx/>
              <a:buSzTx/>
              <a:buNone/>
              <a:tabLst/>
              <a:defRPr/>
            </a:pPr>
            <a:endParaRPr kumimoji="0" lang="de-CH" b="0" i="0" u="none" strike="noStrike" kern="0" cap="none" spc="0" normalizeH="0" baseline="0" noProof="0" dirty="0">
              <a:ln>
                <a:noFill/>
              </a:ln>
              <a:solidFill>
                <a:srgbClr val="000000"/>
              </a:solidFill>
              <a:effectLst/>
              <a:uLnTx/>
              <a:uFillTx/>
            </a:endParaRPr>
          </a:p>
          <a:p>
            <a:pPr marR="0" lvl="0" algn="l" defTabSz="914400" rtl="0" eaLnBrk="1" fontAlgn="base" latinLnBrk="0" hangingPunct="1">
              <a:lnSpc>
                <a:spcPts val="2900"/>
              </a:lnSpc>
              <a:spcBef>
                <a:spcPts val="600"/>
              </a:spcBef>
              <a:spcAft>
                <a:spcPct val="0"/>
              </a:spcAft>
              <a:buClrTx/>
              <a:buSzTx/>
              <a:tabLst/>
              <a:defRPr/>
            </a:pPr>
            <a:r>
              <a:rPr kumimoji="0" lang="de-CH" b="0" i="0" u="none" strike="noStrike" kern="0" cap="none" spc="0" normalizeH="0" baseline="0" noProof="0" dirty="0">
                <a:ln>
                  <a:noFill/>
                </a:ln>
                <a:solidFill>
                  <a:srgbClr val="000000"/>
                </a:solidFill>
                <a:effectLst/>
                <a:uLnTx/>
                <a:uFillTx/>
              </a:rPr>
              <a:t>Kriterien zur Gesamtbeurteilung der Schülerin, des Schülers:</a:t>
            </a:r>
          </a:p>
          <a:p>
            <a:pPr marL="0" marR="0" lvl="0" indent="0" algn="l" defTabSz="914400" rtl="0" eaLnBrk="1" fontAlgn="base" latinLnBrk="0" hangingPunct="1">
              <a:lnSpc>
                <a:spcPts val="2900"/>
              </a:lnSpc>
              <a:spcBef>
                <a:spcPts val="600"/>
              </a:spcBef>
              <a:spcAft>
                <a:spcPct val="0"/>
              </a:spcAft>
              <a:buClrTx/>
              <a:buSzTx/>
              <a:buNone/>
              <a:tabLst/>
              <a:defRPr/>
            </a:pPr>
            <a:endParaRPr kumimoji="0" lang="de-CH" b="0" i="0" u="none" strike="noStrike" kern="0" cap="none" spc="0" normalizeH="0" baseline="0" noProof="0" dirty="0">
              <a:ln>
                <a:noFill/>
              </a:ln>
              <a:solidFill>
                <a:srgbClr val="000000"/>
              </a:solidFill>
              <a:effectLst/>
              <a:uLnTx/>
              <a:uFillTx/>
            </a:endParaRPr>
          </a:p>
          <a:p>
            <a:pPr marL="904875" marR="0" lvl="1" indent="-514350" algn="l" defTabSz="914400" rtl="0" eaLnBrk="1" fontAlgn="base" latinLnBrk="0" hangingPunct="1">
              <a:lnSpc>
                <a:spcPts val="2200"/>
              </a:lnSpc>
              <a:spcBef>
                <a:spcPts val="600"/>
              </a:spcBef>
              <a:spcAft>
                <a:spcPct val="0"/>
              </a:spcAft>
              <a:buClrTx/>
              <a:buSzTx/>
              <a:buFont typeface="+mj-lt"/>
              <a:buAutoNum type="alphaLcParenR"/>
              <a:tabLst/>
              <a:defRPr/>
            </a:pPr>
            <a:r>
              <a:rPr kumimoji="0" lang="de-CH" sz="2800" b="0" i="0" u="none" strike="noStrike" kern="0" cap="none" spc="0" normalizeH="0" baseline="0" noProof="0" dirty="0">
                <a:ln>
                  <a:noFill/>
                </a:ln>
                <a:solidFill>
                  <a:srgbClr val="000000"/>
                </a:solidFill>
                <a:effectLst/>
                <a:uLnTx/>
                <a:uFillTx/>
              </a:rPr>
              <a:t>Besuch des Niveaus A in den Niveaufächern</a:t>
            </a:r>
          </a:p>
          <a:p>
            <a:pPr marL="904875" marR="0" lvl="1" indent="-514350" algn="l" defTabSz="914400" rtl="0" eaLnBrk="1" fontAlgn="base" latinLnBrk="0" hangingPunct="1">
              <a:lnSpc>
                <a:spcPct val="100000"/>
              </a:lnSpc>
              <a:spcBef>
                <a:spcPts val="600"/>
              </a:spcBef>
              <a:spcAft>
                <a:spcPts val="600"/>
              </a:spcAft>
              <a:buClrTx/>
              <a:buSzTx/>
              <a:buFont typeface="+mj-lt"/>
              <a:buAutoNum type="alphaLcParenR"/>
              <a:tabLst/>
              <a:defRPr/>
            </a:pPr>
            <a:r>
              <a:rPr kumimoji="0" lang="de-CH" sz="2800" b="0" i="0" u="none" strike="noStrike" kern="0" cap="none" spc="0" normalizeH="0" baseline="0" noProof="0" dirty="0">
                <a:ln>
                  <a:noFill/>
                </a:ln>
                <a:solidFill>
                  <a:srgbClr val="000000"/>
                </a:solidFill>
                <a:effectLst/>
                <a:uLnTx/>
                <a:uFillTx/>
              </a:rPr>
              <a:t>Leistungen in Erfahrungsnotenfächer (Orientierungswert für KZG 5.2, FMS/WMS/BM 5.0); Entwicklungsverlauf</a:t>
            </a:r>
          </a:p>
          <a:p>
            <a:pPr marL="904875" marR="0" lvl="1" indent="-514350" algn="l" defTabSz="914400" rtl="0" eaLnBrk="1" fontAlgn="base" latinLnBrk="0" hangingPunct="1">
              <a:lnSpc>
                <a:spcPts val="2200"/>
              </a:lnSpc>
              <a:spcBef>
                <a:spcPts val="600"/>
              </a:spcBef>
              <a:spcAft>
                <a:spcPts val="600"/>
              </a:spcAft>
              <a:buClrTx/>
              <a:buSzTx/>
              <a:buFont typeface="+mj-lt"/>
              <a:buAutoNum type="alphaLcParenR"/>
              <a:tabLst/>
              <a:defRPr/>
            </a:pPr>
            <a:r>
              <a:rPr kumimoji="0" lang="de-CH" sz="2800" b="0" i="0" u="none" strike="noStrike" kern="0" cap="none" spc="0" normalizeH="0" baseline="0" noProof="0" dirty="0">
                <a:ln>
                  <a:noFill/>
                </a:ln>
                <a:solidFill>
                  <a:srgbClr val="000000"/>
                </a:solidFill>
                <a:effectLst/>
                <a:uLnTx/>
                <a:uFillTx/>
              </a:rPr>
              <a:t>Personale und soziale Kompetenzen </a:t>
            </a:r>
          </a:p>
          <a:p>
            <a:pPr marL="904875" marR="0" lvl="1" indent="-514350" algn="l" defTabSz="914400" rtl="0" eaLnBrk="1" fontAlgn="base" latinLnBrk="0" hangingPunct="1">
              <a:lnSpc>
                <a:spcPts val="2200"/>
              </a:lnSpc>
              <a:spcBef>
                <a:spcPts val="600"/>
              </a:spcBef>
              <a:spcAft>
                <a:spcPts val="600"/>
              </a:spcAft>
              <a:buClrTx/>
              <a:buSzTx/>
              <a:buFont typeface="+mj-lt"/>
              <a:buAutoNum type="alphaLcParenR"/>
              <a:tabLst/>
              <a:defRPr/>
            </a:pPr>
            <a:r>
              <a:rPr kumimoji="0" lang="de-CH" sz="2800" b="0" i="0" u="none" strike="noStrike" kern="0" cap="none" spc="0" normalizeH="0" baseline="0" noProof="0" dirty="0">
                <a:ln>
                  <a:noFill/>
                </a:ln>
                <a:solidFill>
                  <a:srgbClr val="000000"/>
                </a:solidFill>
                <a:effectLst/>
                <a:uLnTx/>
                <a:uFillTx/>
              </a:rPr>
              <a:t>Neigungen und Interessen</a:t>
            </a:r>
            <a:endParaRPr lang="de-CH" sz="2800" dirty="0"/>
          </a:p>
        </p:txBody>
      </p:sp>
      <p:sp>
        <p:nvSpPr>
          <p:cNvPr id="4" name="Textplatzhalter 3">
            <a:extLst>
              <a:ext uri="{FF2B5EF4-FFF2-40B4-BE49-F238E27FC236}">
                <a16:creationId xmlns:a16="http://schemas.microsoft.com/office/drawing/2014/main" id="{8C4716B4-CA18-24D9-F01B-B04A90352A92}"/>
              </a:ext>
            </a:extLst>
          </p:cNvPr>
          <p:cNvSpPr>
            <a:spLocks noGrp="1"/>
          </p:cNvSpPr>
          <p:nvPr>
            <p:ph type="body" sz="quarter" idx="13"/>
          </p:nvPr>
        </p:nvSpPr>
        <p:spPr/>
        <p:txBody>
          <a:bodyPr/>
          <a:lstStyle/>
          <a:p>
            <a:r>
              <a:rPr lang="de-CH" dirty="0">
                <a:solidFill>
                  <a:srgbClr val="006FB4"/>
                </a:solidFill>
              </a:rPr>
              <a:t>Zuweisungsentscheid</a:t>
            </a:r>
            <a:r>
              <a:rPr lang="de-CH" dirty="0"/>
              <a:t> </a:t>
            </a:r>
          </a:p>
        </p:txBody>
      </p:sp>
      <p:sp>
        <p:nvSpPr>
          <p:cNvPr id="34" name="Textfeld 33">
            <a:extLst>
              <a:ext uri="{FF2B5EF4-FFF2-40B4-BE49-F238E27FC236}">
                <a16:creationId xmlns:a16="http://schemas.microsoft.com/office/drawing/2014/main" id="{9E0D60D4-28AA-EE4D-7D7F-D5F9BF1440EC}"/>
              </a:ext>
            </a:extLst>
          </p:cNvPr>
          <p:cNvSpPr txBox="1"/>
          <p:nvPr/>
        </p:nvSpPr>
        <p:spPr>
          <a:xfrm>
            <a:off x="8325851" y="3059668"/>
            <a:ext cx="1838425" cy="369332"/>
          </a:xfrm>
          <a:prstGeom prst="rect">
            <a:avLst/>
          </a:prstGeom>
          <a:noFill/>
        </p:spPr>
        <p:txBody>
          <a:bodyPr wrap="square" rtlCol="0">
            <a:spAutoFit/>
          </a:bodyPr>
          <a:lstStyle/>
          <a:p>
            <a:endParaRPr lang="de-CH" dirty="0">
              <a:solidFill>
                <a:srgbClr val="006FB4"/>
              </a:solidFill>
            </a:endParaRPr>
          </a:p>
        </p:txBody>
      </p:sp>
    </p:spTree>
    <p:extLst>
      <p:ext uri="{BB962C8B-B14F-4D97-AF65-F5344CB8AC3E}">
        <p14:creationId xmlns:p14="http://schemas.microsoft.com/office/powerpoint/2010/main" val="19536997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1508A-7F6B-9183-8031-757B7C91FB6F}"/>
              </a:ext>
            </a:extLst>
          </p:cNvPr>
          <p:cNvSpPr>
            <a:spLocks noGrp="1"/>
          </p:cNvSpPr>
          <p:nvPr>
            <p:ph type="title"/>
          </p:nvPr>
        </p:nvSpPr>
        <p:spPr/>
        <p:txBody>
          <a:bodyPr/>
          <a:lstStyle/>
          <a:p>
            <a:r>
              <a:rPr lang="de-DE" dirty="0"/>
              <a:t>Übertritt Sekundarschule – </a:t>
            </a:r>
            <a:r>
              <a:rPr lang="de-DE" dirty="0" err="1"/>
              <a:t>kant</a:t>
            </a:r>
            <a:r>
              <a:rPr lang="de-DE" dirty="0"/>
              <a:t>. Mittelschulen, BM</a:t>
            </a:r>
          </a:p>
        </p:txBody>
      </p:sp>
      <p:sp>
        <p:nvSpPr>
          <p:cNvPr id="5" name="Textfeld 1">
            <a:extLst>
              <a:ext uri="{FF2B5EF4-FFF2-40B4-BE49-F238E27FC236}">
                <a16:creationId xmlns:a16="http://schemas.microsoft.com/office/drawing/2014/main" id="{D0486053-76BF-9D27-1779-9F14F009F7C9}"/>
              </a:ext>
            </a:extLst>
          </p:cNvPr>
          <p:cNvSpPr txBox="1">
            <a:spLocks noChangeArrowheads="1"/>
          </p:cNvSpPr>
          <p:nvPr/>
        </p:nvSpPr>
        <p:spPr bwMode="auto">
          <a:xfrm>
            <a:off x="950912" y="1676400"/>
            <a:ext cx="44402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de-CH" altLang="de-DE" sz="2400" b="0" i="0" u="none" strike="noStrike" kern="0" cap="none" spc="0" normalizeH="0" baseline="0" noProof="0" dirty="0">
                <a:ln>
                  <a:noFill/>
                </a:ln>
                <a:solidFill>
                  <a:srgbClr val="C3375A"/>
                </a:solidFill>
                <a:effectLst/>
                <a:uLnTx/>
                <a:uFillTx/>
                <a:latin typeface="Arial" panose="020B0604020202020204" pitchFamily="34" charset="0"/>
                <a:cs typeface="Arial" panose="020B0604020202020204" pitchFamily="34" charset="0"/>
              </a:rPr>
              <a:t>Übertritt in KSM / WMS / FMS</a:t>
            </a:r>
          </a:p>
        </p:txBody>
      </p:sp>
      <p:sp>
        <p:nvSpPr>
          <p:cNvPr id="6" name="Textfeld 7">
            <a:extLst>
              <a:ext uri="{FF2B5EF4-FFF2-40B4-BE49-F238E27FC236}">
                <a16:creationId xmlns:a16="http://schemas.microsoft.com/office/drawing/2014/main" id="{A9822D31-B680-F17E-EA67-F605D822E3C1}"/>
              </a:ext>
            </a:extLst>
          </p:cNvPr>
          <p:cNvSpPr txBox="1">
            <a:spLocks noChangeArrowheads="1"/>
          </p:cNvSpPr>
          <p:nvPr/>
        </p:nvSpPr>
        <p:spPr bwMode="auto">
          <a:xfrm>
            <a:off x="5465762" y="1664643"/>
            <a:ext cx="32845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de-CH" altLang="de-DE" sz="2400" b="0" i="0" u="none" strike="noStrike" kern="0" cap="none" spc="0" normalizeH="0" baseline="0" noProof="0" dirty="0">
                <a:ln>
                  <a:noFill/>
                </a:ln>
                <a:solidFill>
                  <a:srgbClr val="C3375A"/>
                </a:solidFill>
                <a:effectLst/>
                <a:uLnTx/>
                <a:uFillTx/>
                <a:latin typeface="Arial" panose="020B0604020202020204" pitchFamily="34" charset="0"/>
                <a:cs typeface="Arial" panose="020B0604020202020204" pitchFamily="34" charset="0"/>
              </a:rPr>
              <a:t>Übertritt in BM</a:t>
            </a:r>
          </a:p>
        </p:txBody>
      </p:sp>
      <p:sp>
        <p:nvSpPr>
          <p:cNvPr id="7" name="Rectangle 9">
            <a:extLst>
              <a:ext uri="{FF2B5EF4-FFF2-40B4-BE49-F238E27FC236}">
                <a16:creationId xmlns:a16="http://schemas.microsoft.com/office/drawing/2014/main" id="{84341643-D5DA-4B61-3839-FA20CE7A906F}"/>
              </a:ext>
            </a:extLst>
          </p:cNvPr>
          <p:cNvSpPr txBox="1">
            <a:spLocks noChangeArrowheads="1"/>
          </p:cNvSpPr>
          <p:nvPr/>
        </p:nvSpPr>
        <p:spPr bwMode="auto">
          <a:xfrm>
            <a:off x="1033463" y="2106613"/>
            <a:ext cx="4357687" cy="469900"/>
          </a:xfrm>
          <a:prstGeom prst="rect">
            <a:avLst/>
          </a:prstGeom>
          <a:solidFill>
            <a:srgbClr val="0070B8">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ct val="0"/>
              </a:spcBef>
              <a:spcAft>
                <a:spcPct val="0"/>
              </a:spcAft>
              <a:buClrTx/>
              <a:buSzTx/>
              <a:buFontTx/>
              <a:buNone/>
              <a:tabLst/>
              <a:defRPr/>
            </a:pPr>
            <a:r>
              <a:rPr kumimoji="0" lang="de-CH" altLang="de-DE"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Zuweisungsgespräch bis 15. März</a:t>
            </a:r>
          </a:p>
        </p:txBody>
      </p:sp>
      <p:sp>
        <p:nvSpPr>
          <p:cNvPr id="10" name="Rectangle 9">
            <a:extLst>
              <a:ext uri="{FF2B5EF4-FFF2-40B4-BE49-F238E27FC236}">
                <a16:creationId xmlns:a16="http://schemas.microsoft.com/office/drawing/2014/main" id="{0BF5D7DC-D8AF-D6FF-4541-BA038292D353}"/>
              </a:ext>
            </a:extLst>
          </p:cNvPr>
          <p:cNvSpPr txBox="1">
            <a:spLocks noChangeArrowheads="1"/>
          </p:cNvSpPr>
          <p:nvPr/>
        </p:nvSpPr>
        <p:spPr bwMode="auto">
          <a:xfrm>
            <a:off x="5535613" y="2108200"/>
            <a:ext cx="3998679" cy="468313"/>
          </a:xfrm>
          <a:prstGeom prst="rect">
            <a:avLst/>
          </a:prstGeom>
          <a:solidFill>
            <a:srgbClr val="AACD4B">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ct val="0"/>
              </a:spcBef>
              <a:spcAft>
                <a:spcPct val="0"/>
              </a:spcAft>
              <a:buClrTx/>
              <a:buSzTx/>
              <a:buFontTx/>
              <a:buNone/>
              <a:tabLst/>
              <a:defRPr/>
            </a:pPr>
            <a:r>
              <a:rPr kumimoji="0" lang="de-CH" altLang="de-DE" sz="2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Zuweisungsgespräch bis 25. </a:t>
            </a:r>
            <a:r>
              <a:rPr kumimoji="0" lang="de-CH" altLang="de-DE" sz="2000" b="0" i="0" u="none" strike="noStrike" kern="0" cap="none" spc="0" normalizeH="0" baseline="0" noProof="0" dirty="0">
                <a:ln>
                  <a:noFill/>
                </a:ln>
                <a:solidFill>
                  <a:srgbClr val="000000"/>
                </a:solidFill>
                <a:effectLst/>
                <a:uLnTx/>
                <a:uFillTx/>
                <a:latin typeface="Arial Narrow" pitchFamily="34" charset="0"/>
                <a:cs typeface="Arial" charset="0"/>
              </a:rPr>
              <a:t>März</a:t>
            </a:r>
          </a:p>
        </p:txBody>
      </p:sp>
      <p:sp>
        <p:nvSpPr>
          <p:cNvPr id="11" name="Rectangle 9">
            <a:extLst>
              <a:ext uri="{FF2B5EF4-FFF2-40B4-BE49-F238E27FC236}">
                <a16:creationId xmlns:a16="http://schemas.microsoft.com/office/drawing/2014/main" id="{3ABB7D72-9667-7312-1677-B236E11377F7}"/>
              </a:ext>
            </a:extLst>
          </p:cNvPr>
          <p:cNvSpPr txBox="1">
            <a:spLocks noChangeArrowheads="1"/>
          </p:cNvSpPr>
          <p:nvPr/>
        </p:nvSpPr>
        <p:spPr bwMode="auto">
          <a:xfrm>
            <a:off x="1033462" y="2652713"/>
            <a:ext cx="1507523" cy="2063750"/>
          </a:xfrm>
          <a:prstGeom prst="rect">
            <a:avLst/>
          </a:prstGeom>
          <a:solidFill>
            <a:srgbClr val="0070B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ct val="0"/>
              </a:spcBef>
              <a:spcAft>
                <a:spcPct val="0"/>
              </a:spcAft>
              <a:buClrTx/>
              <a:buSzTx/>
              <a:buFontTx/>
              <a:buNone/>
              <a:tabLst/>
              <a:defRPr/>
            </a:pPr>
            <a:r>
              <a:rPr kumimoji="0" lang="de-CH" altLang="de-DE" sz="1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Zuweisungs-entscheid</a:t>
            </a:r>
          </a:p>
          <a:p>
            <a:pPr marL="0" marR="0" lvl="0" indent="0" defTabSz="914400" eaLnBrk="1" fontAlgn="base" latinLnBrk="0" hangingPunct="1">
              <a:lnSpc>
                <a:spcPts val="3200"/>
              </a:lnSpc>
              <a:spcBef>
                <a:spcPct val="0"/>
              </a:spcBef>
              <a:spcAft>
                <a:spcPct val="0"/>
              </a:spcAft>
              <a:buClrTx/>
              <a:buSzTx/>
              <a:buFontTx/>
              <a:buNone/>
              <a:tabLst/>
              <a:defRPr/>
            </a:pPr>
            <a:endParaRPr kumimoji="0" lang="de-CH" altLang="de-DE" sz="2000" b="0" i="0" u="none" strike="noStrike" kern="0" cap="none" spc="0" normalizeH="0" baseline="0" noProof="0" dirty="0">
              <a:ln>
                <a:noFill/>
              </a:ln>
              <a:solidFill>
                <a:srgbClr val="FFFFFF"/>
              </a:solidFill>
              <a:effectLst/>
              <a:uLnTx/>
              <a:uFillTx/>
              <a:latin typeface="Arial Narrow" pitchFamily="34" charset="0"/>
              <a:cs typeface="Arial" charset="0"/>
            </a:endParaRPr>
          </a:p>
        </p:txBody>
      </p:sp>
      <p:sp>
        <p:nvSpPr>
          <p:cNvPr id="12" name="Rectangle 9">
            <a:extLst>
              <a:ext uri="{FF2B5EF4-FFF2-40B4-BE49-F238E27FC236}">
                <a16:creationId xmlns:a16="http://schemas.microsoft.com/office/drawing/2014/main" id="{15B9BDA5-9411-0A55-0D4F-CBA7756B14FE}"/>
              </a:ext>
            </a:extLst>
          </p:cNvPr>
          <p:cNvSpPr txBox="1">
            <a:spLocks noChangeArrowheads="1"/>
          </p:cNvSpPr>
          <p:nvPr/>
        </p:nvSpPr>
        <p:spPr bwMode="auto">
          <a:xfrm>
            <a:off x="2685448" y="2652713"/>
            <a:ext cx="2705702" cy="2063750"/>
          </a:xfrm>
          <a:prstGeom prst="rect">
            <a:avLst/>
          </a:prstGeom>
          <a:solidFill>
            <a:srgbClr val="0070B8"/>
          </a:solidFill>
          <a:ln>
            <a:noFill/>
          </a:ln>
        </p:spPr>
        <p:txBody>
          <a:bodyPr lIns="0" tIns="0" rIns="0" bIns="0"/>
          <a:lstStyle>
            <a:lvl1pPr marL="342900" indent="-342900"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ts val="0"/>
              </a:spcBef>
              <a:spcAft>
                <a:spcPct val="0"/>
              </a:spcAft>
              <a:buClrTx/>
              <a:buSzTx/>
              <a:buFontTx/>
              <a:buNone/>
              <a:tabLst/>
              <a:defRPr/>
            </a:pPr>
            <a:r>
              <a:rPr kumimoji="0" lang="de-CH" sz="18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Abklärungstest</a:t>
            </a:r>
          </a:p>
          <a:p>
            <a:pPr marL="0" marR="0" lvl="0" indent="0" defTabSz="914400" eaLnBrk="1" fontAlgn="base" latinLnBrk="0" hangingPunct="1">
              <a:lnSpc>
                <a:spcPts val="3200"/>
              </a:lnSpc>
              <a:spcBef>
                <a:spcPts val="0"/>
              </a:spcBef>
              <a:spcAft>
                <a:spcPct val="0"/>
              </a:spcAft>
              <a:buClrTx/>
              <a:buSzTx/>
              <a:buFontTx/>
              <a:buNone/>
              <a:tabLst/>
              <a:defRPr/>
            </a:pPr>
            <a:r>
              <a:rPr kumimoji="0" lang="de-CH"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Niveau A</a:t>
            </a:r>
          </a:p>
          <a:p>
            <a:pPr marL="0" marR="0" lvl="0" indent="0" defTabSz="914400" eaLnBrk="1" fontAlgn="base" latinLnBrk="0" hangingPunct="1">
              <a:lnSpc>
                <a:spcPts val="3200"/>
              </a:lnSpc>
              <a:spcBef>
                <a:spcPts val="0"/>
              </a:spcBef>
              <a:spcAft>
                <a:spcPct val="0"/>
              </a:spcAft>
              <a:buClrTx/>
              <a:buSzTx/>
              <a:buFontTx/>
              <a:buNone/>
              <a:tabLst/>
              <a:defRPr/>
            </a:pPr>
            <a:r>
              <a:rPr kumimoji="0" lang="de-CH"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Erfahrungsnote </a:t>
            </a:r>
          </a:p>
          <a:p>
            <a:pPr marL="342900" marR="0" lvl="0" indent="-342900" defTabSz="914400" eaLnBrk="1" fontAlgn="base" latinLnBrk="0" hangingPunct="1">
              <a:lnSpc>
                <a:spcPts val="3200"/>
              </a:lnSpc>
              <a:spcBef>
                <a:spcPts val="0"/>
              </a:spcBef>
              <a:spcAft>
                <a:spcPct val="0"/>
              </a:spcAft>
              <a:buClrTx/>
              <a:buSzTx/>
              <a:buFont typeface="Symbol" pitchFamily="18" charset="2"/>
              <a:buChar char="-"/>
              <a:tabLst/>
              <a:defRPr/>
            </a:pPr>
            <a:r>
              <a:rPr kumimoji="0" lang="de-CH"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KSM 4.8</a:t>
            </a:r>
          </a:p>
          <a:p>
            <a:pPr marL="342900" marR="0" lvl="0" indent="-342900" defTabSz="914400" eaLnBrk="1" fontAlgn="base" latinLnBrk="0" hangingPunct="1">
              <a:lnSpc>
                <a:spcPts val="3200"/>
              </a:lnSpc>
              <a:spcBef>
                <a:spcPts val="0"/>
              </a:spcBef>
              <a:spcAft>
                <a:spcPct val="0"/>
              </a:spcAft>
              <a:buClrTx/>
              <a:buSzTx/>
              <a:buFont typeface="Symbol" pitchFamily="18" charset="2"/>
              <a:buChar char="-"/>
              <a:tabLst/>
              <a:defRPr/>
            </a:pPr>
            <a:r>
              <a:rPr kumimoji="0" lang="de-CH" sz="18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FMS, WMS 4.5</a:t>
            </a:r>
          </a:p>
          <a:p>
            <a:pPr marL="0" marR="0" lvl="0" indent="0" defTabSz="914400" eaLnBrk="1" fontAlgn="base" latinLnBrk="0" hangingPunct="1">
              <a:lnSpc>
                <a:spcPts val="2600"/>
              </a:lnSpc>
              <a:spcBef>
                <a:spcPts val="0"/>
              </a:spcBef>
              <a:spcAft>
                <a:spcPct val="0"/>
              </a:spcAft>
              <a:buClrTx/>
              <a:buSzTx/>
              <a:buFontTx/>
              <a:buNone/>
              <a:tabLst/>
              <a:defRPr/>
            </a:pPr>
            <a:endParaRPr kumimoji="0" lang="de-CH" sz="2000" b="0" i="0" u="none" strike="noStrike" kern="0" cap="none" spc="0" normalizeH="0" baseline="0" noProof="0" dirty="0">
              <a:ln>
                <a:noFill/>
              </a:ln>
              <a:solidFill>
                <a:srgbClr val="FFFFFF"/>
              </a:solidFill>
              <a:effectLst/>
              <a:uLnTx/>
              <a:uFillTx/>
              <a:latin typeface="Arial Narrow" pitchFamily="34" charset="0"/>
              <a:cs typeface="Arial" charset="0"/>
            </a:endParaRPr>
          </a:p>
        </p:txBody>
      </p:sp>
      <p:sp>
        <p:nvSpPr>
          <p:cNvPr id="13" name="Rectangle 9">
            <a:extLst>
              <a:ext uri="{FF2B5EF4-FFF2-40B4-BE49-F238E27FC236}">
                <a16:creationId xmlns:a16="http://schemas.microsoft.com/office/drawing/2014/main" id="{464AB613-B372-41F2-0999-64701E4289B7}"/>
              </a:ext>
            </a:extLst>
          </p:cNvPr>
          <p:cNvSpPr txBox="1">
            <a:spLocks noChangeArrowheads="1"/>
          </p:cNvSpPr>
          <p:nvPr/>
        </p:nvSpPr>
        <p:spPr bwMode="auto">
          <a:xfrm>
            <a:off x="5535612" y="2652713"/>
            <a:ext cx="1679227" cy="2063750"/>
          </a:xfrm>
          <a:prstGeom prst="rect">
            <a:avLst/>
          </a:prstGeom>
          <a:solidFill>
            <a:srgbClr val="AACD4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ct val="0"/>
              </a:spcBef>
              <a:spcAft>
                <a:spcPct val="0"/>
              </a:spcAft>
              <a:buClrTx/>
              <a:buSzTx/>
              <a:buFontTx/>
              <a:buNone/>
              <a:tabLst/>
              <a:defRPr/>
            </a:pPr>
            <a:r>
              <a:rPr kumimoji="0" lang="de-CH" altLang="de-DE" sz="18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Zuweisungs-entscheid</a:t>
            </a:r>
          </a:p>
        </p:txBody>
      </p:sp>
      <p:sp>
        <p:nvSpPr>
          <p:cNvPr id="14" name="Rectangle 9">
            <a:extLst>
              <a:ext uri="{FF2B5EF4-FFF2-40B4-BE49-F238E27FC236}">
                <a16:creationId xmlns:a16="http://schemas.microsoft.com/office/drawing/2014/main" id="{ADDB8CBA-A98D-1F7C-1634-B3627EFC486C}"/>
              </a:ext>
            </a:extLst>
          </p:cNvPr>
          <p:cNvSpPr txBox="1">
            <a:spLocks noChangeArrowheads="1"/>
          </p:cNvSpPr>
          <p:nvPr/>
        </p:nvSpPr>
        <p:spPr bwMode="auto">
          <a:xfrm>
            <a:off x="7361122" y="2652713"/>
            <a:ext cx="2173169" cy="2063750"/>
          </a:xfrm>
          <a:prstGeom prst="rect">
            <a:avLst/>
          </a:prstGeom>
          <a:solidFill>
            <a:srgbClr val="AACD4B"/>
          </a:solidFill>
          <a:ln>
            <a:noFill/>
          </a:ln>
        </p:spPr>
        <p:txBody>
          <a:bodyPr lIns="0" tIns="0" rIns="0" bIns="0"/>
          <a:lstStyle>
            <a:lvl1pPr marL="342900" indent="-342900" eaLnBrk="0" hangingPunct="0">
              <a:defRPr sz="2600">
                <a:solidFill>
                  <a:schemeClr val="tx1"/>
                </a:solidFill>
                <a:latin typeface="Arial Narrow" pitchFamily="34" charset="0"/>
                <a:cs typeface="Arial" charset="0"/>
              </a:defRPr>
            </a:lvl1pPr>
            <a:lvl2pPr marL="742950" indent="-285750" eaLnBrk="0" hangingPunct="0">
              <a:defRPr sz="2600">
                <a:solidFill>
                  <a:schemeClr val="tx1"/>
                </a:solidFill>
                <a:latin typeface="Arial Narrow" pitchFamily="34" charset="0"/>
                <a:cs typeface="Arial" charset="0"/>
              </a:defRPr>
            </a:lvl2pPr>
            <a:lvl3pPr marL="1143000" indent="-228600" eaLnBrk="0" hangingPunct="0">
              <a:defRPr sz="2600">
                <a:solidFill>
                  <a:schemeClr val="tx1"/>
                </a:solidFill>
                <a:latin typeface="Arial Narrow" pitchFamily="34" charset="0"/>
                <a:cs typeface="Arial" charset="0"/>
              </a:defRPr>
            </a:lvl3pPr>
            <a:lvl4pPr marL="1600200" indent="-228600" eaLnBrk="0" hangingPunct="0">
              <a:defRPr sz="2600">
                <a:solidFill>
                  <a:schemeClr val="tx1"/>
                </a:solidFill>
                <a:latin typeface="Arial Narrow" pitchFamily="34" charset="0"/>
                <a:cs typeface="Arial" charset="0"/>
              </a:defRPr>
            </a:lvl4pPr>
            <a:lvl5pPr marL="2057400" indent="-228600" eaLnBrk="0" hangingPunct="0">
              <a:defRPr sz="2600">
                <a:solidFill>
                  <a:schemeClr val="tx1"/>
                </a:solidFill>
                <a:latin typeface="Arial Narrow" pitchFamily="34" charset="0"/>
                <a:cs typeface="Arial" charset="0"/>
              </a:defRPr>
            </a:lvl5pPr>
            <a:lvl6pPr marL="2514600" indent="-228600" eaLnBrk="0" fontAlgn="base" hangingPunct="0">
              <a:spcBef>
                <a:spcPct val="0"/>
              </a:spcBef>
              <a:spcAft>
                <a:spcPct val="0"/>
              </a:spcAft>
              <a:defRPr sz="2600">
                <a:solidFill>
                  <a:schemeClr val="tx1"/>
                </a:solidFill>
                <a:latin typeface="Arial Narrow" pitchFamily="34" charset="0"/>
                <a:cs typeface="Arial" charset="0"/>
              </a:defRPr>
            </a:lvl6pPr>
            <a:lvl7pPr marL="2971800" indent="-228600" eaLnBrk="0" fontAlgn="base" hangingPunct="0">
              <a:spcBef>
                <a:spcPct val="0"/>
              </a:spcBef>
              <a:spcAft>
                <a:spcPct val="0"/>
              </a:spcAft>
              <a:defRPr sz="2600">
                <a:solidFill>
                  <a:schemeClr val="tx1"/>
                </a:solidFill>
                <a:latin typeface="Arial Narrow" pitchFamily="34" charset="0"/>
                <a:cs typeface="Arial" charset="0"/>
              </a:defRPr>
            </a:lvl7pPr>
            <a:lvl8pPr marL="3429000" indent="-228600" eaLnBrk="0" fontAlgn="base" hangingPunct="0">
              <a:spcBef>
                <a:spcPct val="0"/>
              </a:spcBef>
              <a:spcAft>
                <a:spcPct val="0"/>
              </a:spcAft>
              <a:defRPr sz="2600">
                <a:solidFill>
                  <a:schemeClr val="tx1"/>
                </a:solidFill>
                <a:latin typeface="Arial Narrow" pitchFamily="34" charset="0"/>
                <a:cs typeface="Arial" charset="0"/>
              </a:defRPr>
            </a:lvl8pPr>
            <a:lvl9pPr marL="3886200" indent="-228600" eaLnBrk="0" fontAlgn="base" hangingPunct="0">
              <a:spcBef>
                <a:spcPct val="0"/>
              </a:spcBef>
              <a:spcAft>
                <a:spcPct val="0"/>
              </a:spcAft>
              <a:defRPr sz="2600">
                <a:solidFill>
                  <a:schemeClr val="tx1"/>
                </a:solidFill>
                <a:latin typeface="Arial Narrow" pitchFamily="34" charset="0"/>
                <a:cs typeface="Arial" charset="0"/>
              </a:defRPr>
            </a:lvl9pPr>
          </a:lstStyle>
          <a:p>
            <a:pPr marL="0" marR="0" lvl="0" indent="0" defTabSz="914400" eaLnBrk="1" fontAlgn="base" latinLnBrk="0" hangingPunct="1">
              <a:lnSpc>
                <a:spcPts val="3200"/>
              </a:lnSpc>
              <a:spcBef>
                <a:spcPts val="0"/>
              </a:spcBef>
              <a:spcAft>
                <a:spcPct val="0"/>
              </a:spcAft>
              <a:buClrTx/>
              <a:buSzTx/>
              <a:buFontTx/>
              <a:buNone/>
              <a:tabLst/>
              <a:defRPr/>
            </a:pPr>
            <a:r>
              <a:rPr kumimoji="0" lang="de-CH" sz="18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Aufnahmeprüfung</a:t>
            </a:r>
          </a:p>
          <a:p>
            <a:pPr marL="342900" marR="0" lvl="0" indent="-342900" defTabSz="914400" eaLnBrk="1" fontAlgn="base" latinLnBrk="0" hangingPunct="1">
              <a:lnSpc>
                <a:spcPts val="3200"/>
              </a:lnSpc>
              <a:spcBef>
                <a:spcPts val="0"/>
              </a:spcBef>
              <a:spcAft>
                <a:spcPct val="0"/>
              </a:spcAft>
              <a:buClrTx/>
              <a:buSzTx/>
              <a:buFont typeface="Symbol" pitchFamily="18" charset="2"/>
              <a:buChar char="-"/>
              <a:tabLst/>
              <a:defRPr/>
            </a:pPr>
            <a:r>
              <a:rPr kumimoji="0" lang="de-CH" sz="18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Keine Beschränkung der Zulassung</a:t>
            </a:r>
          </a:p>
        </p:txBody>
      </p:sp>
    </p:spTree>
    <p:extLst>
      <p:ext uri="{BB962C8B-B14F-4D97-AF65-F5344CB8AC3E}">
        <p14:creationId xmlns:p14="http://schemas.microsoft.com/office/powerpoint/2010/main" val="183003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normAutofit/>
          </a:bodyPr>
          <a:lstStyle/>
          <a:p>
            <a:r>
              <a:rPr kumimoji="0" lang="de-DE" altLang="de-DE" i="0" u="none" strike="noStrike" kern="0" cap="none" spc="0" normalizeH="0" baseline="0" noProof="0" dirty="0">
                <a:ln>
                  <a:noFill/>
                </a:ln>
                <a:solidFill>
                  <a:srgbClr val="000000"/>
                </a:solidFill>
                <a:effectLst/>
                <a:uLnTx/>
                <a:uFillTx/>
              </a:rPr>
              <a:t>Weitere Informationen zu den Übertritten </a:t>
            </a:r>
            <a:endParaRPr lang="de-CH" dirty="0"/>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47168"/>
            <a:ext cx="10764839" cy="4710110"/>
          </a:xfrm>
        </p:spPr>
        <p:txBody>
          <a:bodyPr/>
          <a:lstStyle/>
          <a:p>
            <a:pPr marL="0" marR="0" lvl="0" indent="0" algn="l" defTabSz="914400" rtl="0" eaLnBrk="1" fontAlgn="base" latinLnBrk="0" hangingPunct="1">
              <a:lnSpc>
                <a:spcPct val="100000"/>
              </a:lnSpc>
              <a:spcBef>
                <a:spcPts val="300"/>
              </a:spcBef>
              <a:spcAft>
                <a:spcPct val="0"/>
              </a:spcAft>
              <a:buClrTx/>
              <a:buSzTx/>
              <a:buFontTx/>
              <a:buNone/>
              <a:tabLst/>
              <a:defRPr/>
            </a:pPr>
            <a:endParaRPr kumimoji="0" lang="de-CH" altLang="de-DE" b="0" i="0" u="none" strike="noStrike" kern="1200" cap="none" spc="0" normalizeH="0" baseline="0" noProof="0" dirty="0">
              <a:ln>
                <a:noFill/>
              </a:ln>
              <a:solidFill>
                <a:srgbClr val="000000"/>
              </a:solidFill>
              <a:effectLst/>
              <a:uLnTx/>
              <a:uFillTx/>
            </a:endParaRPr>
          </a:p>
          <a:p>
            <a:pPr marL="0" marR="0" lvl="0" indent="0" algn="l" defTabSz="914400" rtl="0" eaLnBrk="1" fontAlgn="base" latinLnBrk="0" hangingPunct="1">
              <a:lnSpc>
                <a:spcPct val="100000"/>
              </a:lnSpc>
              <a:spcBef>
                <a:spcPts val="300"/>
              </a:spcBef>
              <a:spcAft>
                <a:spcPct val="0"/>
              </a:spcAft>
              <a:buClrTx/>
              <a:buSzTx/>
              <a:buFontTx/>
              <a:buNone/>
              <a:tabLst/>
              <a:defRPr/>
            </a:pPr>
            <a:endParaRPr lang="de-CH" altLang="de-DE" dirty="0">
              <a:solidFill>
                <a:srgbClr val="000000"/>
              </a:solidFill>
            </a:endParaRPr>
          </a:p>
          <a:p>
            <a:pPr marL="0" marR="0" lvl="0" indent="0" algn="l" defTabSz="914400" rtl="0" eaLnBrk="1" fontAlgn="base" latinLnBrk="0" hangingPunct="1">
              <a:lnSpc>
                <a:spcPct val="100000"/>
              </a:lnSpc>
              <a:spcBef>
                <a:spcPts val="300"/>
              </a:spcBef>
              <a:spcAft>
                <a:spcPct val="0"/>
              </a:spcAft>
              <a:buClrTx/>
              <a:buSzTx/>
              <a:buFontTx/>
              <a:buNone/>
              <a:tabLst/>
              <a:defRPr/>
            </a:pPr>
            <a:endParaRPr kumimoji="0" lang="de-CH" altLang="de-DE" b="0" i="0" u="none" strike="noStrike" kern="1200" cap="none" spc="0" normalizeH="0" baseline="0" noProof="0" dirty="0">
              <a:ln>
                <a:noFill/>
              </a:ln>
              <a:solidFill>
                <a:srgbClr val="000000"/>
              </a:solidFill>
              <a:effectLst/>
              <a:uLnTx/>
              <a:uFillTx/>
            </a:endParaRPr>
          </a:p>
          <a:p>
            <a:pPr marL="0" marR="0" lvl="0" indent="0" algn="l" defTabSz="914400" rtl="0" eaLnBrk="1" fontAlgn="base" latinLnBrk="0" hangingPunct="1">
              <a:lnSpc>
                <a:spcPct val="100000"/>
              </a:lnSpc>
              <a:spcBef>
                <a:spcPts val="300"/>
              </a:spcBef>
              <a:spcAft>
                <a:spcPct val="0"/>
              </a:spcAft>
              <a:buClrTx/>
              <a:buSzTx/>
              <a:buFontTx/>
              <a:buNone/>
              <a:tabLst/>
              <a:defRPr/>
            </a:pPr>
            <a:endParaRPr lang="de-CH" altLang="de-DE" dirty="0">
              <a:solidFill>
                <a:srgbClr val="000000"/>
              </a:solidFill>
            </a:endParaRPr>
          </a:p>
          <a:p>
            <a:pPr marL="0" marR="0" lvl="0" indent="0" algn="l" defTabSz="914400" rtl="0" eaLnBrk="1" fontAlgn="base" latinLnBrk="0" hangingPunct="1">
              <a:lnSpc>
                <a:spcPct val="100000"/>
              </a:lnSpc>
              <a:spcBef>
                <a:spcPts val="300"/>
              </a:spcBef>
              <a:spcAft>
                <a:spcPct val="0"/>
              </a:spcAft>
              <a:buClrTx/>
              <a:buSzTx/>
              <a:buFontTx/>
              <a:buNone/>
              <a:tabLst/>
              <a:defRPr/>
            </a:pPr>
            <a:endParaRPr kumimoji="0" lang="de-CH" altLang="de-DE" b="0" i="0" u="none" strike="noStrike" kern="1200" cap="none" spc="0" normalizeH="0" baseline="0" noProof="0" dirty="0">
              <a:ln>
                <a:noFill/>
              </a:ln>
              <a:solidFill>
                <a:srgbClr val="000000"/>
              </a:solidFill>
              <a:effectLst/>
              <a:uLnTx/>
              <a:uFillTx/>
            </a:endParaRPr>
          </a:p>
          <a:p>
            <a:pPr marL="0" marR="0" lvl="0" indent="0" algn="l" defTabSz="914400" rtl="0" eaLnBrk="1" fontAlgn="base" latinLnBrk="0" hangingPunct="1">
              <a:lnSpc>
                <a:spcPct val="100000"/>
              </a:lnSpc>
              <a:spcBef>
                <a:spcPts val="300"/>
              </a:spcBef>
              <a:spcAft>
                <a:spcPct val="0"/>
              </a:spcAft>
              <a:buClrTx/>
              <a:buSzTx/>
              <a:buFontTx/>
              <a:buNone/>
              <a:tabLst/>
              <a:defRPr/>
            </a:pPr>
            <a:endParaRPr kumimoji="0" lang="de-CH" altLang="de-DE" b="0" i="0" u="none" strike="noStrike" kern="1200" cap="none" spc="0" normalizeH="0" baseline="0" noProof="0" dirty="0">
              <a:ln>
                <a:noFill/>
              </a:ln>
              <a:solidFill>
                <a:srgbClr val="000000"/>
              </a:solidFill>
              <a:effectLst/>
              <a:uLnTx/>
              <a:uFillTx/>
            </a:endParaRP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de-CH" altLang="de-DE" b="0" i="0" u="none" strike="noStrike" kern="1200" cap="none" spc="0" normalizeH="0" baseline="0" noProof="0" dirty="0">
                <a:ln>
                  <a:noFill/>
                </a:ln>
                <a:solidFill>
                  <a:srgbClr val="000000"/>
                </a:solidFill>
                <a:effectLst/>
                <a:uLnTx/>
                <a:uFillTx/>
              </a:rPr>
              <a:t>Es stehen zwei Informationsschriften und ein Flyer zu den Übertrittsverfahren I und II zur Verfügung.</a:t>
            </a:r>
          </a:p>
          <a:p>
            <a:pPr marL="0" marR="0" lvl="0" indent="0" algn="l" defTabSz="914400" rtl="0" eaLnBrk="1" fontAlgn="base" latinLnBrk="0" hangingPunct="1">
              <a:lnSpc>
                <a:spcPct val="100000"/>
              </a:lnSpc>
              <a:spcBef>
                <a:spcPts val="300"/>
              </a:spcBef>
              <a:spcAft>
                <a:spcPct val="0"/>
              </a:spcAft>
              <a:buClrTx/>
              <a:buSzTx/>
              <a:buFontTx/>
              <a:buNone/>
              <a:tabLst>
                <a:tab pos="355600" algn="l"/>
              </a:tabLst>
              <a:defRPr/>
            </a:pPr>
            <a:r>
              <a:rPr kumimoji="0" lang="de-CH" altLang="de-DE" b="0" i="0" u="none" strike="noStrike" kern="1200" cap="none" spc="0" normalizeH="0" baseline="0" noProof="0" dirty="0">
                <a:ln>
                  <a:noFill/>
                </a:ln>
                <a:solidFill>
                  <a:srgbClr val="000000"/>
                </a:solidFill>
                <a:effectLst/>
                <a:uLnTx/>
                <a:uFillTx/>
              </a:rPr>
              <a:t>→ bei Fragen wenden Sie sich an die Klassenlehrperson </a:t>
            </a:r>
          </a:p>
          <a:p>
            <a:pPr marL="457200" marR="0" lvl="1" indent="0" algn="l" defTabSz="914400" rtl="0" eaLnBrk="1" fontAlgn="base" latinLnBrk="0" hangingPunct="1">
              <a:lnSpc>
                <a:spcPct val="100000"/>
              </a:lnSpc>
              <a:spcBef>
                <a:spcPts val="0"/>
              </a:spcBef>
              <a:spcAft>
                <a:spcPct val="0"/>
              </a:spcAft>
              <a:buClrTx/>
              <a:buSzTx/>
              <a:buNone/>
              <a:tabLst/>
              <a:defRPr/>
            </a:pPr>
            <a:endParaRPr lang="de-CH" dirty="0"/>
          </a:p>
        </p:txBody>
      </p:sp>
      <p:pic>
        <p:nvPicPr>
          <p:cNvPr id="4" name="Grafik 3">
            <a:extLst>
              <a:ext uri="{FF2B5EF4-FFF2-40B4-BE49-F238E27FC236}">
                <a16:creationId xmlns:a16="http://schemas.microsoft.com/office/drawing/2014/main" id="{09B4B17A-1CB3-997C-71FE-2A895E0A23A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4490" y="1932012"/>
            <a:ext cx="1731963" cy="24479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92E0023D-A5DB-B12D-AECD-F7723E437F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1264" y="1932011"/>
            <a:ext cx="1741988" cy="2447925"/>
          </a:xfrm>
          <a:prstGeom prst="rect">
            <a:avLst/>
          </a:prstGeom>
          <a:ln w="6350">
            <a:solidFill>
              <a:srgbClr val="000000"/>
            </a:solidFill>
          </a:ln>
        </p:spPr>
      </p:pic>
      <p:pic>
        <p:nvPicPr>
          <p:cNvPr id="6" name="Grafik 1">
            <a:extLst>
              <a:ext uri="{FF2B5EF4-FFF2-40B4-BE49-F238E27FC236}">
                <a16:creationId xmlns:a16="http://schemas.microsoft.com/office/drawing/2014/main" id="{9AF693E8-BF2F-7A76-FEAA-D7BD1F953B2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064" y="1932012"/>
            <a:ext cx="1731962" cy="24479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667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4">
            <a:extLst>
              <a:ext uri="{FF2B5EF4-FFF2-40B4-BE49-F238E27FC236}">
                <a16:creationId xmlns:a16="http://schemas.microsoft.com/office/drawing/2014/main" id="{7BFFFBF0-D03A-CA3B-982D-AFB98E401C4C}"/>
              </a:ext>
            </a:extLst>
          </p:cNvPr>
          <p:cNvSpPr>
            <a:spLocks noGrp="1"/>
          </p:cNvSpPr>
          <p:nvPr>
            <p:ph type="title"/>
          </p:nvPr>
        </p:nvSpPr>
        <p:spPr/>
        <p:txBody>
          <a:bodyPr anchor="t">
            <a:normAutofit/>
          </a:bodyPr>
          <a:lstStyle/>
          <a:p>
            <a:r>
              <a:rPr lang="de-DE" dirty="0">
                <a:solidFill>
                  <a:srgbClr val="006FB4"/>
                </a:solidFill>
              </a:rPr>
              <a:t>Fragen</a:t>
            </a:r>
          </a:p>
        </p:txBody>
      </p:sp>
      <p:sp>
        <p:nvSpPr>
          <p:cNvPr id="15" name="Bildplatzhalter 14">
            <a:extLst>
              <a:ext uri="{FF2B5EF4-FFF2-40B4-BE49-F238E27FC236}">
                <a16:creationId xmlns:a16="http://schemas.microsoft.com/office/drawing/2014/main" id="{2E60C7A6-18E1-1D43-DF32-5BF686BB8C10}"/>
              </a:ext>
            </a:extLst>
          </p:cNvPr>
          <p:cNvSpPr>
            <a:spLocks noGrp="1"/>
          </p:cNvSpPr>
          <p:nvPr>
            <p:ph type="pic" idx="1"/>
          </p:nvPr>
        </p:nvSpPr>
        <p:spPr/>
        <p:txBody>
          <a:bodyPr/>
          <a:lstStyle/>
          <a:p>
            <a:endParaRPr lang="de-CH"/>
          </a:p>
        </p:txBody>
      </p:sp>
      <p:pic>
        <p:nvPicPr>
          <p:cNvPr id="16" name="Picture 4" descr="물음표 네온사인">
            <a:extLst>
              <a:ext uri="{FF2B5EF4-FFF2-40B4-BE49-F238E27FC236}">
                <a16:creationId xmlns:a16="http://schemas.microsoft.com/office/drawing/2014/main" id="{111ADE86-CD03-A3E0-84D7-AA31D77BA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7643" r="27643"/>
          <a:stretch>
            <a:fillRect/>
          </a:stretch>
        </p:blipFill>
        <p:spPr bwMode="auto">
          <a:xfrm>
            <a:off x="7594600" y="0"/>
            <a:ext cx="4597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AEA94C1A-0566-A2B2-C17C-C30EFBF95EEB}"/>
              </a:ext>
            </a:extLst>
          </p:cNvPr>
          <p:cNvSpPr txBox="1"/>
          <p:nvPr/>
        </p:nvSpPr>
        <p:spPr>
          <a:xfrm>
            <a:off x="750675" y="1928387"/>
            <a:ext cx="5468294" cy="3108543"/>
          </a:xfrm>
          <a:prstGeom prst="rect">
            <a:avLst/>
          </a:prstGeom>
          <a:noFill/>
        </p:spPr>
        <p:txBody>
          <a:bodyPr wrap="square" rtlCol="0">
            <a:spAutoFit/>
          </a:bodyPr>
          <a:lstStyle/>
          <a:p>
            <a:r>
              <a:rPr lang="de-CH" sz="2800" dirty="0">
                <a:latin typeface="Arial" panose="020B0604020202020204" pitchFamily="34" charset="0"/>
                <a:cs typeface="Arial" panose="020B0604020202020204" pitchFamily="34" charset="0"/>
              </a:rPr>
              <a:t>Gibt es Fragen / Unklarheiten? </a:t>
            </a:r>
          </a:p>
          <a:p>
            <a:endParaRPr lang="de-CH" sz="2800" dirty="0">
              <a:latin typeface="Arial" panose="020B0604020202020204" pitchFamily="34" charset="0"/>
              <a:cs typeface="Arial" panose="020B0604020202020204" pitchFamily="34" charset="0"/>
            </a:endParaRPr>
          </a:p>
          <a:p>
            <a:endParaRPr lang="de-CH" sz="2800" dirty="0">
              <a:latin typeface="Arial" panose="020B0604020202020204" pitchFamily="34" charset="0"/>
              <a:cs typeface="Arial" panose="020B0604020202020204" pitchFamily="34" charset="0"/>
            </a:endParaRPr>
          </a:p>
          <a:p>
            <a:r>
              <a:rPr lang="de-CH" sz="2800" dirty="0">
                <a:latin typeface="Arial" panose="020B0604020202020204" pitchFamily="34" charset="0"/>
                <a:cs typeface="Arial" panose="020B0604020202020204" pitchFamily="34" charset="0"/>
              </a:rPr>
              <a:t>Wenden Sie sich an: </a:t>
            </a:r>
          </a:p>
          <a:p>
            <a:pPr marL="457200" indent="-457200">
              <a:buFont typeface="Arial" panose="020B0604020202020204" pitchFamily="34" charset="0"/>
              <a:buChar char="•"/>
            </a:pPr>
            <a:r>
              <a:rPr lang="de-CH" sz="2800" dirty="0">
                <a:latin typeface="Arial" panose="020B0604020202020204" pitchFamily="34" charset="0"/>
                <a:cs typeface="Arial" panose="020B0604020202020204" pitchFamily="34" charset="0"/>
              </a:rPr>
              <a:t>die Lehrperson, </a:t>
            </a:r>
          </a:p>
          <a:p>
            <a:pPr marL="457200" indent="-457200">
              <a:buFont typeface="Arial" panose="020B0604020202020204" pitchFamily="34" charset="0"/>
              <a:buChar char="•"/>
            </a:pPr>
            <a:r>
              <a:rPr lang="de-CH" sz="2800" dirty="0">
                <a:latin typeface="Arial" panose="020B0604020202020204" pitchFamily="34" charset="0"/>
                <a:cs typeface="Arial" panose="020B0604020202020204" pitchFamily="34" charset="0"/>
              </a:rPr>
              <a:t>die Schulleitung,</a:t>
            </a:r>
          </a:p>
          <a:p>
            <a:pPr marL="457200" indent="-457200">
              <a:buFont typeface="Arial" panose="020B0604020202020204" pitchFamily="34" charset="0"/>
              <a:buChar char="•"/>
            </a:pPr>
            <a:r>
              <a:rPr lang="de-CH" sz="2800" dirty="0">
                <a:latin typeface="Arial" panose="020B0604020202020204" pitchFamily="34" charset="0"/>
                <a:cs typeface="Arial" panose="020B0604020202020204" pitchFamily="34" charset="0"/>
              </a:rPr>
              <a:t>www.zg.ch/schulaufsicht</a:t>
            </a:r>
          </a:p>
        </p:txBody>
      </p:sp>
    </p:spTree>
    <p:extLst>
      <p:ext uri="{BB962C8B-B14F-4D97-AF65-F5344CB8AC3E}">
        <p14:creationId xmlns:p14="http://schemas.microsoft.com/office/powerpoint/2010/main" val="183202095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AAA488-5745-6492-CE29-96B75043E861}"/>
              </a:ext>
            </a:extLst>
          </p:cNvPr>
          <p:cNvSpPr>
            <a:spLocks noGrp="1"/>
          </p:cNvSpPr>
          <p:nvPr>
            <p:ph type="title"/>
          </p:nvPr>
        </p:nvSpPr>
        <p:spPr/>
        <p:txBody>
          <a:bodyPr/>
          <a:lstStyle/>
          <a:p>
            <a:r>
              <a:rPr lang="de-CH" dirty="0"/>
              <a:t>Ziel des Übertrittsverfahrens I</a:t>
            </a:r>
          </a:p>
        </p:txBody>
      </p:sp>
      <p:sp>
        <p:nvSpPr>
          <p:cNvPr id="3" name="Inhaltsplatzhalter 2">
            <a:extLst>
              <a:ext uri="{FF2B5EF4-FFF2-40B4-BE49-F238E27FC236}">
                <a16:creationId xmlns:a16="http://schemas.microsoft.com/office/drawing/2014/main" id="{B80E584F-8378-6AC8-C2FF-52AD7CC5F1AF}"/>
              </a:ext>
            </a:extLst>
          </p:cNvPr>
          <p:cNvSpPr>
            <a:spLocks noGrp="1"/>
          </p:cNvSpPr>
          <p:nvPr>
            <p:ph idx="1"/>
          </p:nvPr>
        </p:nvSpPr>
        <p:spPr>
          <a:xfrm>
            <a:off x="731836" y="2120900"/>
            <a:ext cx="6373157" cy="3892550"/>
          </a:xfrm>
        </p:spPr>
        <p:txBody>
          <a:bodyPr/>
          <a:lstStyle/>
          <a:p>
            <a:pPr marL="0" indent="0">
              <a:buNone/>
            </a:pPr>
            <a:r>
              <a:rPr lang="de-CH" dirty="0"/>
              <a:t>Ziel des Übertrittsverfahrens I ist es, die Schülerinnen und Schüler am Ende der Primarschulzeit entsprechend </a:t>
            </a:r>
            <a:r>
              <a:rPr lang="de-CH" dirty="0">
                <a:solidFill>
                  <a:srgbClr val="006FB4"/>
                </a:solidFill>
              </a:rPr>
              <a:t>ihren Fähigkeiten </a:t>
            </a:r>
            <a:r>
              <a:rPr lang="de-CH" dirty="0"/>
              <a:t>und </a:t>
            </a:r>
            <a:r>
              <a:rPr lang="de-CH" dirty="0">
                <a:solidFill>
                  <a:srgbClr val="006FB4"/>
                </a:solidFill>
              </a:rPr>
              <a:t>ihrer mutmass-</a:t>
            </a:r>
            <a:r>
              <a:rPr lang="de-CH" dirty="0" err="1">
                <a:solidFill>
                  <a:srgbClr val="006FB4"/>
                </a:solidFill>
              </a:rPr>
              <a:t>lichen</a:t>
            </a:r>
            <a:r>
              <a:rPr lang="de-CH" dirty="0">
                <a:solidFill>
                  <a:srgbClr val="006FB4"/>
                </a:solidFill>
              </a:rPr>
              <a:t> Entwicklung</a:t>
            </a:r>
            <a:r>
              <a:rPr lang="de-CH" dirty="0"/>
              <a:t> derjenigen Schulart der Sekundarstufe I zuzuweisen, in der sie am besten </a:t>
            </a:r>
            <a:r>
              <a:rPr lang="de-CH" dirty="0">
                <a:solidFill>
                  <a:srgbClr val="006FB4"/>
                </a:solidFill>
              </a:rPr>
              <a:t>gefordert </a:t>
            </a:r>
            <a:r>
              <a:rPr lang="de-CH" dirty="0"/>
              <a:t>und </a:t>
            </a:r>
            <a:r>
              <a:rPr lang="de-CH" dirty="0">
                <a:solidFill>
                  <a:srgbClr val="006FB4"/>
                </a:solidFill>
              </a:rPr>
              <a:t>gefördert</a:t>
            </a:r>
            <a:r>
              <a:rPr lang="de-CH" dirty="0"/>
              <a:t> werden können.</a:t>
            </a:r>
          </a:p>
          <a:p>
            <a:endParaRPr lang="de-CH" dirty="0"/>
          </a:p>
        </p:txBody>
      </p:sp>
      <p:pic>
        <p:nvPicPr>
          <p:cNvPr id="9" name="Grafik 8" descr="Ein Bild, das Schreibwaren, Büroausstattung, Farbigkeit, Markierstift enthält.&#10;&#10;Automatisch generierte Beschreibung">
            <a:extLst>
              <a:ext uri="{FF2B5EF4-FFF2-40B4-BE49-F238E27FC236}">
                <a16:creationId xmlns:a16="http://schemas.microsoft.com/office/drawing/2014/main" id="{AC5438BC-332E-5A26-EC63-E07495C5D1DE}"/>
              </a:ext>
            </a:extLst>
          </p:cNvPr>
          <p:cNvPicPr>
            <a:picLocks noChangeAspect="1"/>
          </p:cNvPicPr>
          <p:nvPr/>
        </p:nvPicPr>
        <p:blipFill rotWithShape="1">
          <a:blip r:embed="rId3"/>
          <a:srcRect r="55556"/>
          <a:stretch/>
        </p:blipFill>
        <p:spPr>
          <a:xfrm>
            <a:off x="7620000" y="0"/>
            <a:ext cx="4572000" cy="6858000"/>
          </a:xfrm>
          <a:prstGeom prst="rect">
            <a:avLst/>
          </a:prstGeom>
        </p:spPr>
      </p:pic>
    </p:spTree>
    <p:extLst>
      <p:ext uri="{BB962C8B-B14F-4D97-AF65-F5344CB8AC3E}">
        <p14:creationId xmlns:p14="http://schemas.microsoft.com/office/powerpoint/2010/main" val="3660945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5D810004-77F8-767A-C245-FD766A094A74}"/>
              </a:ext>
            </a:extLst>
          </p:cNvPr>
          <p:cNvSpPr>
            <a:spLocks noGrp="1"/>
          </p:cNvSpPr>
          <p:nvPr>
            <p:ph type="title"/>
          </p:nvPr>
        </p:nvSpPr>
        <p:spPr/>
        <p:txBody>
          <a:bodyPr/>
          <a:lstStyle/>
          <a:p>
            <a:r>
              <a:rPr lang="de-DE" dirty="0">
                <a:solidFill>
                  <a:schemeClr val="bg2"/>
                </a:solidFill>
              </a:rPr>
              <a:t>Vielen Dank für Ihre Aufmerksamkeit</a:t>
            </a:r>
          </a:p>
        </p:txBody>
      </p:sp>
      <p:pic>
        <p:nvPicPr>
          <p:cNvPr id="3" name="Picture 2">
            <a:extLst>
              <a:ext uri="{FF2B5EF4-FFF2-40B4-BE49-F238E27FC236}">
                <a16:creationId xmlns:a16="http://schemas.microsoft.com/office/drawing/2014/main" id="{8C4007B8-30E0-BA40-AAE9-03527CA872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3" t="24182" r="53" b="11130"/>
          <a:stretch>
            <a:fillRect/>
          </a:stretch>
        </p:blipFill>
        <p:spPr bwMode="auto">
          <a:xfrm>
            <a:off x="0" y="2347522"/>
            <a:ext cx="12192000" cy="4510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1813092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F7B3C3-FCDF-4494-6B71-9DFE40F4966E}"/>
              </a:ext>
            </a:extLst>
          </p:cNvPr>
          <p:cNvSpPr>
            <a:spLocks noGrp="1"/>
          </p:cNvSpPr>
          <p:nvPr>
            <p:ph type="title"/>
          </p:nvPr>
        </p:nvSpPr>
        <p:spPr/>
        <p:txBody>
          <a:bodyPr/>
          <a:lstStyle/>
          <a:p>
            <a:r>
              <a:rPr lang="de-CH" dirty="0"/>
              <a:t>«Viele Wege führen nach Rom.»</a:t>
            </a:r>
          </a:p>
        </p:txBody>
      </p:sp>
      <p:pic>
        <p:nvPicPr>
          <p:cNvPr id="3" name="Grafik 2" descr="Ein Bild, das Bahn, Eisenbahn, Zug, Ralle Geländer enthält.&#10;&#10;Automatisch generierte Beschreibung">
            <a:extLst>
              <a:ext uri="{FF2B5EF4-FFF2-40B4-BE49-F238E27FC236}">
                <a16:creationId xmlns:a16="http://schemas.microsoft.com/office/drawing/2014/main" id="{553BEC04-76DB-6618-4780-4A01A91B80BE}"/>
              </a:ext>
            </a:extLst>
          </p:cNvPr>
          <p:cNvPicPr>
            <a:picLocks noChangeAspect="1"/>
          </p:cNvPicPr>
          <p:nvPr/>
        </p:nvPicPr>
        <p:blipFill rotWithShape="1">
          <a:blip r:embed="rId3"/>
          <a:srcRect t="24485" b="20869"/>
          <a:stretch/>
        </p:blipFill>
        <p:spPr>
          <a:xfrm>
            <a:off x="750675" y="2085973"/>
            <a:ext cx="10746000" cy="3913294"/>
          </a:xfrm>
          <a:prstGeom prst="rect">
            <a:avLst/>
          </a:prstGeom>
        </p:spPr>
      </p:pic>
    </p:spTree>
    <p:extLst>
      <p:ext uri="{BB962C8B-B14F-4D97-AF65-F5344CB8AC3E}">
        <p14:creationId xmlns:p14="http://schemas.microsoft.com/office/powerpoint/2010/main" val="2196528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5F0E4F8C-5E7F-4D96-9641-5B898D7A9181}"/>
              </a:ext>
            </a:extLst>
          </p:cNvPr>
          <p:cNvPicPr>
            <a:picLocks noChangeAspect="1"/>
          </p:cNvPicPr>
          <p:nvPr/>
        </p:nvPicPr>
        <p:blipFill rotWithShape="1">
          <a:blip r:embed="rId3">
            <a:extLst>
              <a:ext uri="{28A0092B-C50C-407E-A947-70E740481C1C}">
                <a14:useLocalDpi xmlns:a14="http://schemas.microsoft.com/office/drawing/2010/main" val="0"/>
              </a:ext>
            </a:extLst>
          </a:blip>
          <a:srcRect t="12942"/>
          <a:stretch/>
        </p:blipFill>
        <p:spPr>
          <a:xfrm>
            <a:off x="457325" y="2014276"/>
            <a:ext cx="9001000" cy="4843724"/>
          </a:xfrm>
          <a:prstGeom prst="rect">
            <a:avLst/>
          </a:prstGeom>
        </p:spPr>
      </p:pic>
      <p:sp>
        <p:nvSpPr>
          <p:cNvPr id="12290" name="Titel 1"/>
          <p:cNvSpPr>
            <a:spLocks noGrp="1"/>
          </p:cNvSpPr>
          <p:nvPr>
            <p:ph type="title"/>
          </p:nvPr>
        </p:nvSpPr>
        <p:spPr/>
        <p:txBody>
          <a:bodyPr/>
          <a:lstStyle/>
          <a:p>
            <a:r>
              <a:rPr lang="de-CH" altLang="de-DE" dirty="0"/>
              <a:t>Durchlässigkeit im Zuger Bildungssystem</a:t>
            </a:r>
          </a:p>
        </p:txBody>
      </p:sp>
      <p:cxnSp>
        <p:nvCxnSpPr>
          <p:cNvPr id="37" name="Gerade Verbindung 60">
            <a:extLst>
              <a:ext uri="{FF2B5EF4-FFF2-40B4-BE49-F238E27FC236}">
                <a16:creationId xmlns:a16="http://schemas.microsoft.com/office/drawing/2014/main" id="{5E01837A-B229-4193-9D15-12B1D951A1AD}"/>
              </a:ext>
            </a:extLst>
          </p:cNvPr>
          <p:cNvCxnSpPr>
            <a:cxnSpLocks noChangeShapeType="1"/>
          </p:cNvCxnSpPr>
          <p:nvPr/>
        </p:nvCxnSpPr>
        <p:spPr bwMode="auto">
          <a:xfrm flipV="1">
            <a:off x="1188722" y="3973383"/>
            <a:ext cx="3829440" cy="6946"/>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38" name="Gerade Verbindung 63">
            <a:extLst>
              <a:ext uri="{FF2B5EF4-FFF2-40B4-BE49-F238E27FC236}">
                <a16:creationId xmlns:a16="http://schemas.microsoft.com/office/drawing/2014/main" id="{47D0425A-9730-4CAF-B985-79F8BCAEC595}"/>
              </a:ext>
            </a:extLst>
          </p:cNvPr>
          <p:cNvCxnSpPr>
            <a:cxnSpLocks noChangeShapeType="1"/>
          </p:cNvCxnSpPr>
          <p:nvPr/>
        </p:nvCxnSpPr>
        <p:spPr bwMode="auto">
          <a:xfrm flipV="1">
            <a:off x="4998244" y="3301870"/>
            <a:ext cx="0" cy="697708"/>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39" name="Gerade Verbindung 64">
            <a:extLst>
              <a:ext uri="{FF2B5EF4-FFF2-40B4-BE49-F238E27FC236}">
                <a16:creationId xmlns:a16="http://schemas.microsoft.com/office/drawing/2014/main" id="{73B85524-7FC0-4440-B131-301E6D1366CD}"/>
              </a:ext>
            </a:extLst>
          </p:cNvPr>
          <p:cNvCxnSpPr>
            <a:cxnSpLocks noChangeShapeType="1"/>
          </p:cNvCxnSpPr>
          <p:nvPr/>
        </p:nvCxnSpPr>
        <p:spPr bwMode="auto">
          <a:xfrm flipH="1">
            <a:off x="4569992" y="3328873"/>
            <a:ext cx="448170" cy="1586"/>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41" name="Gerade Verbindung 65">
            <a:extLst>
              <a:ext uri="{FF2B5EF4-FFF2-40B4-BE49-F238E27FC236}">
                <a16:creationId xmlns:a16="http://schemas.microsoft.com/office/drawing/2014/main" id="{9A6870D3-CBBA-4E50-8C4C-7D78438E4ADB}"/>
              </a:ext>
            </a:extLst>
          </p:cNvPr>
          <p:cNvCxnSpPr>
            <a:cxnSpLocks noChangeShapeType="1"/>
          </p:cNvCxnSpPr>
          <p:nvPr/>
        </p:nvCxnSpPr>
        <p:spPr bwMode="auto">
          <a:xfrm flipV="1">
            <a:off x="4598293" y="3040602"/>
            <a:ext cx="148" cy="294050"/>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45" name="Gerade Verbindung 66">
            <a:extLst>
              <a:ext uri="{FF2B5EF4-FFF2-40B4-BE49-F238E27FC236}">
                <a16:creationId xmlns:a16="http://schemas.microsoft.com/office/drawing/2014/main" id="{6F1C26ED-DDB3-4269-B10F-664ED62C1C2C}"/>
              </a:ext>
            </a:extLst>
          </p:cNvPr>
          <p:cNvCxnSpPr>
            <a:cxnSpLocks noChangeShapeType="1"/>
          </p:cNvCxnSpPr>
          <p:nvPr/>
        </p:nvCxnSpPr>
        <p:spPr bwMode="auto">
          <a:xfrm>
            <a:off x="4569993" y="3044126"/>
            <a:ext cx="3052637" cy="1"/>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sp>
        <p:nvSpPr>
          <p:cNvPr id="46" name="Rechteck 45">
            <a:extLst>
              <a:ext uri="{FF2B5EF4-FFF2-40B4-BE49-F238E27FC236}">
                <a16:creationId xmlns:a16="http://schemas.microsoft.com/office/drawing/2014/main" id="{526A4079-3B58-4A90-B643-DC562C9974EA}"/>
              </a:ext>
            </a:extLst>
          </p:cNvPr>
          <p:cNvSpPr/>
          <p:nvPr/>
        </p:nvSpPr>
        <p:spPr bwMode="auto">
          <a:xfrm>
            <a:off x="8118566" y="2361661"/>
            <a:ext cx="979926" cy="212998"/>
          </a:xfrm>
          <a:prstGeom prst="rect">
            <a:avLst/>
          </a:prstGeom>
          <a:noFill/>
          <a:ln w="57150" cap="flat" cmpd="sng" algn="ctr">
            <a:solidFill>
              <a:schemeClr val="bg2">
                <a:lumMod val="60000"/>
                <a:lumOff val="40000"/>
              </a:schemeClr>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solidFill>
                <a:srgbClr val="000000"/>
              </a:solidFill>
            </a:endParaRPr>
          </a:p>
        </p:txBody>
      </p:sp>
      <p:cxnSp>
        <p:nvCxnSpPr>
          <p:cNvPr id="47" name="Gerade Verbindung 79">
            <a:extLst>
              <a:ext uri="{FF2B5EF4-FFF2-40B4-BE49-F238E27FC236}">
                <a16:creationId xmlns:a16="http://schemas.microsoft.com/office/drawing/2014/main" id="{85B15D9C-A330-4CC0-A498-4AACA1628742}"/>
              </a:ext>
            </a:extLst>
          </p:cNvPr>
          <p:cNvCxnSpPr>
            <a:cxnSpLocks noChangeShapeType="1"/>
          </p:cNvCxnSpPr>
          <p:nvPr/>
        </p:nvCxnSpPr>
        <p:spPr bwMode="auto">
          <a:xfrm flipH="1" flipV="1">
            <a:off x="7605011" y="2468160"/>
            <a:ext cx="2" cy="599428"/>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48" name="Gerade Verbindung 81">
            <a:extLst>
              <a:ext uri="{FF2B5EF4-FFF2-40B4-BE49-F238E27FC236}">
                <a16:creationId xmlns:a16="http://schemas.microsoft.com/office/drawing/2014/main" id="{2A6CAAC3-922D-4BFF-A308-57DB7F890FB8}"/>
              </a:ext>
            </a:extLst>
          </p:cNvPr>
          <p:cNvCxnSpPr>
            <a:cxnSpLocks noChangeShapeType="1"/>
          </p:cNvCxnSpPr>
          <p:nvPr/>
        </p:nvCxnSpPr>
        <p:spPr bwMode="auto">
          <a:xfrm flipH="1">
            <a:off x="7605011" y="2498868"/>
            <a:ext cx="513555" cy="0"/>
          </a:xfrm>
          <a:prstGeom prst="line">
            <a:avLst/>
          </a:prstGeom>
          <a:noFill/>
          <a:ln w="57150" algn="ctr">
            <a:solidFill>
              <a:schemeClr val="bg2">
                <a:lumMod val="60000"/>
                <a:lumOff val="40000"/>
              </a:schemeClr>
            </a:solidFill>
            <a:round/>
            <a:headEnd/>
            <a:tailEnd/>
          </a:ln>
          <a:extLst>
            <a:ext uri="{909E8E84-426E-40DD-AFC4-6F175D3DCCD1}">
              <a14:hiddenFill xmlns:a14="http://schemas.microsoft.com/office/drawing/2010/main">
                <a:noFill/>
              </a14:hiddenFill>
            </a:ext>
          </a:extLst>
        </p:spPr>
      </p:cxnSp>
      <p:cxnSp>
        <p:nvCxnSpPr>
          <p:cNvPr id="49" name="Gerade Verbindung 41">
            <a:extLst>
              <a:ext uri="{FF2B5EF4-FFF2-40B4-BE49-F238E27FC236}">
                <a16:creationId xmlns:a16="http://schemas.microsoft.com/office/drawing/2014/main" id="{B6CBDEFE-E4BD-464B-A252-0C0CC5FA177F}"/>
              </a:ext>
            </a:extLst>
          </p:cNvPr>
          <p:cNvCxnSpPr>
            <a:cxnSpLocks noChangeShapeType="1"/>
          </p:cNvCxnSpPr>
          <p:nvPr/>
        </p:nvCxnSpPr>
        <p:spPr bwMode="auto">
          <a:xfrm flipV="1">
            <a:off x="831377" y="4334338"/>
            <a:ext cx="3478885" cy="2"/>
          </a:xfrm>
          <a:prstGeom prst="line">
            <a:avLst/>
          </a:prstGeom>
          <a:noFill/>
          <a:ln w="57150" algn="ctr">
            <a:solidFill>
              <a:schemeClr val="bg1">
                <a:lumMod val="75000"/>
              </a:schemeClr>
            </a:solidFill>
            <a:round/>
            <a:headEnd/>
            <a:tailEnd/>
          </a:ln>
          <a:extLst>
            <a:ext uri="{909E8E84-426E-40DD-AFC4-6F175D3DCCD1}">
              <a14:hiddenFill xmlns:a14="http://schemas.microsoft.com/office/drawing/2010/main">
                <a:noFill/>
              </a14:hiddenFill>
            </a:ext>
          </a:extLst>
        </p:spPr>
      </p:cxnSp>
      <p:cxnSp>
        <p:nvCxnSpPr>
          <p:cNvPr id="51" name="Gerade Verbindung 42">
            <a:extLst>
              <a:ext uri="{FF2B5EF4-FFF2-40B4-BE49-F238E27FC236}">
                <a16:creationId xmlns:a16="http://schemas.microsoft.com/office/drawing/2014/main" id="{E4872605-8564-485E-AEEE-7BEED92AE78F}"/>
              </a:ext>
            </a:extLst>
          </p:cNvPr>
          <p:cNvCxnSpPr>
            <a:cxnSpLocks noChangeShapeType="1"/>
          </p:cNvCxnSpPr>
          <p:nvPr/>
        </p:nvCxnSpPr>
        <p:spPr bwMode="auto">
          <a:xfrm>
            <a:off x="4290255" y="4307872"/>
            <a:ext cx="0" cy="1038291"/>
          </a:xfrm>
          <a:prstGeom prst="line">
            <a:avLst/>
          </a:prstGeom>
          <a:noFill/>
          <a:ln w="57150" algn="ctr">
            <a:solidFill>
              <a:schemeClr val="bg1">
                <a:lumMod val="75000"/>
              </a:schemeClr>
            </a:solidFill>
            <a:round/>
            <a:headEnd/>
            <a:tailEnd/>
          </a:ln>
          <a:extLst>
            <a:ext uri="{909E8E84-426E-40DD-AFC4-6F175D3DCCD1}">
              <a14:hiddenFill xmlns:a14="http://schemas.microsoft.com/office/drawing/2010/main">
                <a:noFill/>
              </a14:hiddenFill>
            </a:ext>
          </a:extLst>
        </p:spPr>
      </p:cxnSp>
      <p:cxnSp>
        <p:nvCxnSpPr>
          <p:cNvPr id="52" name="Gerade Verbindung 43">
            <a:extLst>
              <a:ext uri="{FF2B5EF4-FFF2-40B4-BE49-F238E27FC236}">
                <a16:creationId xmlns:a16="http://schemas.microsoft.com/office/drawing/2014/main" id="{A058D4A3-C407-4D64-9ACD-18CA5736444B}"/>
              </a:ext>
            </a:extLst>
          </p:cNvPr>
          <p:cNvCxnSpPr>
            <a:cxnSpLocks noChangeShapeType="1"/>
          </p:cNvCxnSpPr>
          <p:nvPr/>
        </p:nvCxnSpPr>
        <p:spPr bwMode="auto">
          <a:xfrm>
            <a:off x="4262833" y="5338764"/>
            <a:ext cx="2279676" cy="7399"/>
          </a:xfrm>
          <a:prstGeom prst="line">
            <a:avLst/>
          </a:prstGeom>
          <a:noFill/>
          <a:ln w="57150" algn="ctr">
            <a:solidFill>
              <a:schemeClr val="bg1">
                <a:lumMod val="75000"/>
              </a:schemeClr>
            </a:solidFill>
            <a:round/>
            <a:headEnd/>
            <a:tailEnd/>
          </a:ln>
          <a:extLst>
            <a:ext uri="{909E8E84-426E-40DD-AFC4-6F175D3DCCD1}">
              <a14:hiddenFill xmlns:a14="http://schemas.microsoft.com/office/drawing/2010/main">
                <a:noFill/>
              </a14:hiddenFill>
            </a:ext>
          </a:extLst>
        </p:spPr>
      </p:cxnSp>
      <p:sp>
        <p:nvSpPr>
          <p:cNvPr id="53" name="Rechteck 52">
            <a:extLst>
              <a:ext uri="{FF2B5EF4-FFF2-40B4-BE49-F238E27FC236}">
                <a16:creationId xmlns:a16="http://schemas.microsoft.com/office/drawing/2014/main" id="{B58DE721-E406-4FDD-9383-F4F8321F87DB}"/>
              </a:ext>
            </a:extLst>
          </p:cNvPr>
          <p:cNvSpPr/>
          <p:nvPr/>
        </p:nvSpPr>
        <p:spPr bwMode="auto">
          <a:xfrm>
            <a:off x="6550671" y="4838394"/>
            <a:ext cx="207851" cy="792236"/>
          </a:xfrm>
          <a:prstGeom prst="rect">
            <a:avLst/>
          </a:prstGeom>
          <a:noFill/>
          <a:ln w="57150" cap="flat" cmpd="sng" algn="ctr">
            <a:solidFill>
              <a:schemeClr val="bg1">
                <a:lumMod val="75000"/>
              </a:schemeClr>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solidFill>
                <a:srgbClr val="000000"/>
              </a:solidFill>
            </a:endParaRPr>
          </a:p>
        </p:txBody>
      </p:sp>
      <p:cxnSp>
        <p:nvCxnSpPr>
          <p:cNvPr id="54" name="Gerade Verbindung 19">
            <a:extLst>
              <a:ext uri="{FF2B5EF4-FFF2-40B4-BE49-F238E27FC236}">
                <a16:creationId xmlns:a16="http://schemas.microsoft.com/office/drawing/2014/main" id="{AD39856F-0C6F-4C25-B135-E932D13E3243}"/>
              </a:ext>
            </a:extLst>
          </p:cNvPr>
          <p:cNvCxnSpPr>
            <a:cxnSpLocks noChangeShapeType="1"/>
          </p:cNvCxnSpPr>
          <p:nvPr/>
        </p:nvCxnSpPr>
        <p:spPr bwMode="auto">
          <a:xfrm flipV="1">
            <a:off x="831377" y="4987226"/>
            <a:ext cx="1859437" cy="1214"/>
          </a:xfrm>
          <a:prstGeom prst="line">
            <a:avLst/>
          </a:prstGeom>
          <a:noFill/>
          <a:ln w="57150" algn="ctr">
            <a:solidFill>
              <a:srgbClr val="AACD4B"/>
            </a:solidFill>
            <a:round/>
            <a:headEnd/>
            <a:tailEnd/>
          </a:ln>
          <a:extLst>
            <a:ext uri="{909E8E84-426E-40DD-AFC4-6F175D3DCCD1}">
              <a14:hiddenFill xmlns:a14="http://schemas.microsoft.com/office/drawing/2010/main">
                <a:noFill/>
              </a14:hiddenFill>
            </a:ext>
          </a:extLst>
        </p:spPr>
      </p:cxnSp>
      <p:cxnSp>
        <p:nvCxnSpPr>
          <p:cNvPr id="55" name="Gerade Verbindung 20">
            <a:extLst>
              <a:ext uri="{FF2B5EF4-FFF2-40B4-BE49-F238E27FC236}">
                <a16:creationId xmlns:a16="http://schemas.microsoft.com/office/drawing/2014/main" id="{149DC17D-728B-4FDF-910E-4CE059D0BBD4}"/>
              </a:ext>
            </a:extLst>
          </p:cNvPr>
          <p:cNvCxnSpPr>
            <a:cxnSpLocks noChangeShapeType="1"/>
          </p:cNvCxnSpPr>
          <p:nvPr/>
        </p:nvCxnSpPr>
        <p:spPr bwMode="auto">
          <a:xfrm>
            <a:off x="2661221" y="4736412"/>
            <a:ext cx="1" cy="252028"/>
          </a:xfrm>
          <a:prstGeom prst="line">
            <a:avLst/>
          </a:prstGeom>
          <a:noFill/>
          <a:ln w="57150" algn="ctr">
            <a:solidFill>
              <a:srgbClr val="AACD4B"/>
            </a:solidFill>
            <a:round/>
            <a:headEnd/>
            <a:tailEnd/>
          </a:ln>
          <a:extLst>
            <a:ext uri="{909E8E84-426E-40DD-AFC4-6F175D3DCCD1}">
              <a14:hiddenFill xmlns:a14="http://schemas.microsoft.com/office/drawing/2010/main">
                <a:noFill/>
              </a14:hiddenFill>
            </a:ext>
          </a:extLst>
        </p:spPr>
      </p:cxnSp>
      <p:cxnSp>
        <p:nvCxnSpPr>
          <p:cNvPr id="56" name="Gerade Verbindung 25">
            <a:extLst>
              <a:ext uri="{FF2B5EF4-FFF2-40B4-BE49-F238E27FC236}">
                <a16:creationId xmlns:a16="http://schemas.microsoft.com/office/drawing/2014/main" id="{8C70E016-59DE-41CD-82E9-53B3B870B7C0}"/>
              </a:ext>
            </a:extLst>
          </p:cNvPr>
          <p:cNvCxnSpPr>
            <a:cxnSpLocks noChangeShapeType="1"/>
          </p:cNvCxnSpPr>
          <p:nvPr/>
        </p:nvCxnSpPr>
        <p:spPr bwMode="auto">
          <a:xfrm>
            <a:off x="2319338" y="4551456"/>
            <a:ext cx="5799228" cy="0"/>
          </a:xfrm>
          <a:prstGeom prst="line">
            <a:avLst/>
          </a:prstGeom>
          <a:noFill/>
          <a:ln w="57150" algn="ctr">
            <a:solidFill>
              <a:srgbClr val="AACD4B"/>
            </a:solidFill>
            <a:round/>
            <a:headEnd/>
            <a:tailEnd/>
          </a:ln>
          <a:extLst>
            <a:ext uri="{909E8E84-426E-40DD-AFC4-6F175D3DCCD1}">
              <a14:hiddenFill xmlns:a14="http://schemas.microsoft.com/office/drawing/2010/main">
                <a:noFill/>
              </a14:hiddenFill>
            </a:ext>
          </a:extLst>
        </p:spPr>
      </p:cxnSp>
      <p:sp>
        <p:nvSpPr>
          <p:cNvPr id="57" name="Rechteck 56">
            <a:extLst>
              <a:ext uri="{FF2B5EF4-FFF2-40B4-BE49-F238E27FC236}">
                <a16:creationId xmlns:a16="http://schemas.microsoft.com/office/drawing/2014/main" id="{976AD501-16E2-4C9C-9B5A-71EA5014B1BC}"/>
              </a:ext>
            </a:extLst>
          </p:cNvPr>
          <p:cNvSpPr/>
          <p:nvPr/>
        </p:nvSpPr>
        <p:spPr bwMode="auto">
          <a:xfrm>
            <a:off x="8126492" y="4423860"/>
            <a:ext cx="972000" cy="182201"/>
          </a:xfrm>
          <a:prstGeom prst="rect">
            <a:avLst/>
          </a:prstGeom>
          <a:noFill/>
          <a:ln w="57150" cap="flat" cmpd="sng" algn="ctr">
            <a:solidFill>
              <a:srgbClr val="AACD4B"/>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solidFill>
                <a:srgbClr val="000000"/>
              </a:solidFill>
            </a:endParaRPr>
          </a:p>
        </p:txBody>
      </p:sp>
      <p:cxnSp>
        <p:nvCxnSpPr>
          <p:cNvPr id="58" name="Gerade Verbindung 35">
            <a:extLst>
              <a:ext uri="{FF2B5EF4-FFF2-40B4-BE49-F238E27FC236}">
                <a16:creationId xmlns:a16="http://schemas.microsoft.com/office/drawing/2014/main" id="{DA7E6E80-0B12-4F07-AEAE-4F2FFE58A7EC}"/>
              </a:ext>
            </a:extLst>
          </p:cNvPr>
          <p:cNvCxnSpPr>
            <a:cxnSpLocks noChangeShapeType="1"/>
          </p:cNvCxnSpPr>
          <p:nvPr/>
        </p:nvCxnSpPr>
        <p:spPr bwMode="auto">
          <a:xfrm flipH="1" flipV="1">
            <a:off x="2316957" y="4741957"/>
            <a:ext cx="373857" cy="2381"/>
          </a:xfrm>
          <a:prstGeom prst="line">
            <a:avLst/>
          </a:prstGeom>
          <a:noFill/>
          <a:ln w="57150" algn="ctr">
            <a:solidFill>
              <a:srgbClr val="AACD4B"/>
            </a:solidFill>
            <a:round/>
            <a:headEnd/>
            <a:tailEnd/>
          </a:ln>
          <a:extLst>
            <a:ext uri="{909E8E84-426E-40DD-AFC4-6F175D3DCCD1}">
              <a14:hiddenFill xmlns:a14="http://schemas.microsoft.com/office/drawing/2010/main">
                <a:noFill/>
              </a14:hiddenFill>
            </a:ext>
          </a:extLst>
        </p:spPr>
      </p:cxnSp>
      <p:cxnSp>
        <p:nvCxnSpPr>
          <p:cNvPr id="59" name="Gerade Verbindung 39">
            <a:extLst>
              <a:ext uri="{FF2B5EF4-FFF2-40B4-BE49-F238E27FC236}">
                <a16:creationId xmlns:a16="http://schemas.microsoft.com/office/drawing/2014/main" id="{1294FC7D-9AC1-44C4-858D-C10AEF07A2F8}"/>
              </a:ext>
            </a:extLst>
          </p:cNvPr>
          <p:cNvCxnSpPr>
            <a:cxnSpLocks noChangeShapeType="1"/>
          </p:cNvCxnSpPr>
          <p:nvPr/>
        </p:nvCxnSpPr>
        <p:spPr bwMode="auto">
          <a:xfrm flipH="1">
            <a:off x="2343151" y="4525263"/>
            <a:ext cx="2381" cy="238125"/>
          </a:xfrm>
          <a:prstGeom prst="line">
            <a:avLst/>
          </a:prstGeom>
          <a:noFill/>
          <a:ln w="57150" algn="ctr">
            <a:solidFill>
              <a:srgbClr val="AACD4B"/>
            </a:solidFill>
            <a:round/>
            <a:headEnd/>
            <a:tailEnd/>
          </a:ln>
          <a:extLst>
            <a:ext uri="{909E8E84-426E-40DD-AFC4-6F175D3DCCD1}">
              <a14:hiddenFill xmlns:a14="http://schemas.microsoft.com/office/drawing/2010/main">
                <a:noFill/>
              </a14:hiddenFill>
            </a:ext>
          </a:extLst>
        </p:spPr>
      </p:cxnSp>
      <p:cxnSp>
        <p:nvCxnSpPr>
          <p:cNvPr id="2" name="Gerade Verbindung 41">
            <a:extLst>
              <a:ext uri="{FF2B5EF4-FFF2-40B4-BE49-F238E27FC236}">
                <a16:creationId xmlns:a16="http://schemas.microsoft.com/office/drawing/2014/main" id="{A46A0CDA-0C9F-E15D-7FCE-8403461A5848}"/>
              </a:ext>
            </a:extLst>
          </p:cNvPr>
          <p:cNvCxnSpPr>
            <a:cxnSpLocks noChangeShapeType="1"/>
          </p:cNvCxnSpPr>
          <p:nvPr/>
        </p:nvCxnSpPr>
        <p:spPr bwMode="auto">
          <a:xfrm>
            <a:off x="805212" y="3614188"/>
            <a:ext cx="3259775" cy="5186"/>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6" name="Gerade Verbindung 42">
            <a:extLst>
              <a:ext uri="{FF2B5EF4-FFF2-40B4-BE49-F238E27FC236}">
                <a16:creationId xmlns:a16="http://schemas.microsoft.com/office/drawing/2014/main" id="{36B6DA44-CF44-9E42-1914-29A1CDF37190}"/>
              </a:ext>
            </a:extLst>
          </p:cNvPr>
          <p:cNvCxnSpPr>
            <a:cxnSpLocks noChangeShapeType="1"/>
          </p:cNvCxnSpPr>
          <p:nvPr/>
        </p:nvCxnSpPr>
        <p:spPr bwMode="auto">
          <a:xfrm>
            <a:off x="4032354" y="2673246"/>
            <a:ext cx="3917" cy="974452"/>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7" name="Gerade Verbindung 43">
            <a:extLst>
              <a:ext uri="{FF2B5EF4-FFF2-40B4-BE49-F238E27FC236}">
                <a16:creationId xmlns:a16="http://schemas.microsoft.com/office/drawing/2014/main" id="{3CCEC910-BEBB-AD82-9F4A-7C2D14654A04}"/>
              </a:ext>
            </a:extLst>
          </p:cNvPr>
          <p:cNvCxnSpPr>
            <a:cxnSpLocks noChangeShapeType="1"/>
          </p:cNvCxnSpPr>
          <p:nvPr/>
        </p:nvCxnSpPr>
        <p:spPr bwMode="auto">
          <a:xfrm>
            <a:off x="4019862" y="2700912"/>
            <a:ext cx="3134207" cy="0"/>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sp>
        <p:nvSpPr>
          <p:cNvPr id="11" name="Rechteck 10">
            <a:extLst>
              <a:ext uri="{FF2B5EF4-FFF2-40B4-BE49-F238E27FC236}">
                <a16:creationId xmlns:a16="http://schemas.microsoft.com/office/drawing/2014/main" id="{E50CCF81-6879-FEFE-3D7C-2C33F1104941}"/>
              </a:ext>
            </a:extLst>
          </p:cNvPr>
          <p:cNvSpPr/>
          <p:nvPr/>
        </p:nvSpPr>
        <p:spPr bwMode="auto">
          <a:xfrm rot="5400000">
            <a:off x="8470410" y="2321402"/>
            <a:ext cx="276237" cy="979926"/>
          </a:xfrm>
          <a:prstGeom prst="rect">
            <a:avLst/>
          </a:prstGeom>
          <a:noFill/>
          <a:ln w="57150" cap="flat" cmpd="sng" algn="ctr">
            <a:solidFill>
              <a:srgbClr val="FFFF00"/>
            </a:solidFill>
            <a:prstDash val="solid"/>
            <a:round/>
            <a:headEnd type="none" w="med" len="med"/>
            <a:tailEnd type="none" w="med" len="med"/>
          </a:ln>
          <a:effectLst/>
        </p:spPr>
        <p:txBody>
          <a:bodyPr wrap="none" lIns="0" tIns="0" rIns="0" bIns="0"/>
          <a:lstStyle/>
          <a:p>
            <a:pPr>
              <a:defRPr/>
            </a:pPr>
            <a:endParaRPr lang="de-CH" dirty="0">
              <a:ln w="57150">
                <a:solidFill>
                  <a:srgbClr val="AACD4B"/>
                </a:solidFill>
              </a:ln>
              <a:solidFill>
                <a:srgbClr val="000000"/>
              </a:solidFill>
            </a:endParaRPr>
          </a:p>
        </p:txBody>
      </p:sp>
      <p:cxnSp>
        <p:nvCxnSpPr>
          <p:cNvPr id="12" name="Gerade Verbindung 42">
            <a:extLst>
              <a:ext uri="{FF2B5EF4-FFF2-40B4-BE49-F238E27FC236}">
                <a16:creationId xmlns:a16="http://schemas.microsoft.com/office/drawing/2014/main" id="{B59EEC42-55DD-D835-83E2-D5CD49748F0A}"/>
              </a:ext>
            </a:extLst>
          </p:cNvPr>
          <p:cNvCxnSpPr>
            <a:cxnSpLocks noChangeShapeType="1"/>
          </p:cNvCxnSpPr>
          <p:nvPr/>
        </p:nvCxnSpPr>
        <p:spPr bwMode="auto">
          <a:xfrm>
            <a:off x="7125494" y="2688619"/>
            <a:ext cx="0" cy="208520"/>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cxnSp>
        <p:nvCxnSpPr>
          <p:cNvPr id="14" name="Gerade Verbindung 43">
            <a:extLst>
              <a:ext uri="{FF2B5EF4-FFF2-40B4-BE49-F238E27FC236}">
                <a16:creationId xmlns:a16="http://schemas.microsoft.com/office/drawing/2014/main" id="{7CC66EF8-CF4A-5048-A11C-48EEB31F38DE}"/>
              </a:ext>
            </a:extLst>
          </p:cNvPr>
          <p:cNvCxnSpPr>
            <a:cxnSpLocks noChangeShapeType="1"/>
          </p:cNvCxnSpPr>
          <p:nvPr/>
        </p:nvCxnSpPr>
        <p:spPr bwMode="auto">
          <a:xfrm>
            <a:off x="7096920" y="2869933"/>
            <a:ext cx="1021646" cy="0"/>
          </a:xfrm>
          <a:prstGeom prst="line">
            <a:avLst/>
          </a:prstGeom>
          <a:noFill/>
          <a:ln w="57150" algn="ctr">
            <a:solidFill>
              <a:srgbClr val="FFFF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211573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left)">
                                      <p:cBhvr>
                                        <p:cTn id="15" dur="500"/>
                                        <p:tgtEl>
                                          <p:spTgt spid="5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500"/>
                                        <p:tgtEl>
                                          <p:spTgt spid="12"/>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500"/>
                            </p:stCondLst>
                            <p:childTnLst>
                              <p:par>
                                <p:cTn id="51" presetID="2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down)">
                                      <p:cBhvr>
                                        <p:cTn id="53" dur="500"/>
                                        <p:tgtEl>
                                          <p:spTgt spid="38"/>
                                        </p:tgtEl>
                                      </p:cBhvr>
                                    </p:animEffect>
                                  </p:childTnLst>
                                </p:cTn>
                              </p:par>
                            </p:childTnLst>
                          </p:cTn>
                        </p:par>
                        <p:par>
                          <p:cTn id="54" fill="hold">
                            <p:stCondLst>
                              <p:cond delay="1000"/>
                            </p:stCondLst>
                            <p:childTnLst>
                              <p:par>
                                <p:cTn id="55" presetID="22" presetClass="entr" presetSubtype="2"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right)">
                                      <p:cBhvr>
                                        <p:cTn id="57" dur="500"/>
                                        <p:tgtEl>
                                          <p:spTgt spid="39"/>
                                        </p:tgtEl>
                                      </p:cBhvr>
                                    </p:animEffect>
                                  </p:childTnLst>
                                </p:cTn>
                              </p:par>
                            </p:childTnLst>
                          </p:cTn>
                        </p:par>
                        <p:par>
                          <p:cTn id="58" fill="hold">
                            <p:stCondLst>
                              <p:cond delay="1500"/>
                            </p:stCondLst>
                            <p:childTnLst>
                              <p:par>
                                <p:cTn id="59" presetID="22" presetClass="entr" presetSubtype="4" fill="hold"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down)">
                                      <p:cBhvr>
                                        <p:cTn id="61" dur="500"/>
                                        <p:tgtEl>
                                          <p:spTgt spid="41"/>
                                        </p:tgtEl>
                                      </p:cBhvr>
                                    </p:animEffect>
                                  </p:childTnLst>
                                </p:cTn>
                              </p:par>
                            </p:childTnLst>
                          </p:cTn>
                        </p:par>
                        <p:par>
                          <p:cTn id="62" fill="hold">
                            <p:stCondLst>
                              <p:cond delay="2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2500"/>
                            </p:stCondLst>
                            <p:childTnLst>
                              <p:par>
                                <p:cTn id="67" presetID="22" presetClass="entr" presetSubtype="4" fill="hold"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down)">
                                      <p:cBhvr>
                                        <p:cTn id="69" dur="500"/>
                                        <p:tgtEl>
                                          <p:spTgt spid="47"/>
                                        </p:tgtEl>
                                      </p:cBhvr>
                                    </p:animEffect>
                                  </p:childTnLst>
                                </p:cTn>
                              </p:par>
                            </p:childTnLst>
                          </p:cTn>
                        </p:par>
                        <p:par>
                          <p:cTn id="70" fill="hold">
                            <p:stCondLst>
                              <p:cond delay="3000"/>
                            </p:stCondLst>
                            <p:childTnLst>
                              <p:par>
                                <p:cTn id="71" presetID="22" presetClass="entr" presetSubtype="8" fill="hold" nodeType="after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wipe(left)">
                                      <p:cBhvr>
                                        <p:cTn id="73" dur="500"/>
                                        <p:tgtEl>
                                          <p:spTgt spid="48"/>
                                        </p:tgtEl>
                                      </p:cBhvr>
                                    </p:animEffect>
                                  </p:childTnLst>
                                </p:cTn>
                              </p:par>
                            </p:childTnLst>
                          </p:cTn>
                        </p:par>
                        <p:par>
                          <p:cTn id="74" fill="hold">
                            <p:stCondLst>
                              <p:cond delay="3500"/>
                            </p:stCondLst>
                            <p:childTnLst>
                              <p:par>
                                <p:cTn id="75" presetID="22" presetClass="entr" presetSubtype="8"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500"/>
                                        <p:tgtEl>
                                          <p:spTgt spid="4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500"/>
                                        <p:tgtEl>
                                          <p:spTgt spid="54"/>
                                        </p:tgtEl>
                                      </p:cBhvr>
                                    </p:animEffect>
                                  </p:childTnLst>
                                </p:cTn>
                              </p:par>
                            </p:childTnLst>
                          </p:cTn>
                        </p:par>
                        <p:par>
                          <p:cTn id="83" fill="hold">
                            <p:stCondLst>
                              <p:cond delay="500"/>
                            </p:stCondLst>
                            <p:childTnLst>
                              <p:par>
                                <p:cTn id="84" presetID="22" presetClass="entr" presetSubtype="4"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down)">
                                      <p:cBhvr>
                                        <p:cTn id="86" dur="500"/>
                                        <p:tgtEl>
                                          <p:spTgt spid="55"/>
                                        </p:tgtEl>
                                      </p:cBhvr>
                                    </p:animEffect>
                                  </p:childTnLst>
                                </p:cTn>
                              </p:par>
                            </p:childTnLst>
                          </p:cTn>
                        </p:par>
                        <p:par>
                          <p:cTn id="87" fill="hold">
                            <p:stCondLst>
                              <p:cond delay="1000"/>
                            </p:stCondLst>
                            <p:childTnLst>
                              <p:par>
                                <p:cTn id="88" presetID="22" presetClass="entr" presetSubtype="2" fill="hold" nodeType="after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right)">
                                      <p:cBhvr>
                                        <p:cTn id="90" dur="500"/>
                                        <p:tgtEl>
                                          <p:spTgt spid="58"/>
                                        </p:tgtEl>
                                      </p:cBhvr>
                                    </p:animEffect>
                                  </p:childTnLst>
                                </p:cTn>
                              </p:par>
                            </p:childTnLst>
                          </p:cTn>
                        </p:par>
                        <p:par>
                          <p:cTn id="91" fill="hold">
                            <p:stCondLst>
                              <p:cond delay="1500"/>
                            </p:stCondLst>
                            <p:childTnLst>
                              <p:par>
                                <p:cTn id="92" presetID="22" presetClass="entr" presetSubtype="4" fill="hold" nodeType="after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down)">
                                      <p:cBhvr>
                                        <p:cTn id="94" dur="500"/>
                                        <p:tgtEl>
                                          <p:spTgt spid="59"/>
                                        </p:tgtEl>
                                      </p:cBhvr>
                                    </p:animEffect>
                                  </p:childTnLst>
                                </p:cTn>
                              </p:par>
                            </p:childTnLst>
                          </p:cTn>
                        </p:par>
                        <p:par>
                          <p:cTn id="95" fill="hold">
                            <p:stCondLst>
                              <p:cond delay="2000"/>
                            </p:stCondLst>
                            <p:childTnLst>
                              <p:par>
                                <p:cTn id="96" presetID="22" presetClass="entr" presetSubtype="8" fill="hold" nodeType="afterEffect">
                                  <p:stCondLst>
                                    <p:cond delay="0"/>
                                  </p:stCondLst>
                                  <p:childTnLst>
                                    <p:set>
                                      <p:cBhvr>
                                        <p:cTn id="97" dur="1" fill="hold">
                                          <p:stCondLst>
                                            <p:cond delay="0"/>
                                          </p:stCondLst>
                                        </p:cTn>
                                        <p:tgtEl>
                                          <p:spTgt spid="56"/>
                                        </p:tgtEl>
                                        <p:attrNameLst>
                                          <p:attrName>style.visibility</p:attrName>
                                        </p:attrNameLst>
                                      </p:cBhvr>
                                      <p:to>
                                        <p:strVal val="visible"/>
                                      </p:to>
                                    </p:set>
                                    <p:animEffect transition="in" filter="wipe(left)">
                                      <p:cBhvr>
                                        <p:cTn id="98" dur="500"/>
                                        <p:tgtEl>
                                          <p:spTgt spid="56"/>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wipe(left)">
                                      <p:cBhvr>
                                        <p:cTn id="10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3" grpId="0" animBg="1"/>
      <p:bldP spid="57"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392B7-55E0-9AEB-0A73-D344320F9AD4}"/>
              </a:ext>
            </a:extLst>
          </p:cNvPr>
          <p:cNvSpPr>
            <a:spLocks noGrp="1"/>
          </p:cNvSpPr>
          <p:nvPr>
            <p:ph type="title"/>
          </p:nvPr>
        </p:nvSpPr>
        <p:spPr/>
        <p:txBody>
          <a:bodyPr/>
          <a:lstStyle/>
          <a:p>
            <a:r>
              <a:rPr lang="de-CH" dirty="0"/>
              <a:t>Übertrittsmöglichkeiten</a:t>
            </a:r>
          </a:p>
        </p:txBody>
      </p:sp>
      <p:sp>
        <p:nvSpPr>
          <p:cNvPr id="4" name="Textplatzhalter 3">
            <a:extLst>
              <a:ext uri="{FF2B5EF4-FFF2-40B4-BE49-F238E27FC236}">
                <a16:creationId xmlns:a16="http://schemas.microsoft.com/office/drawing/2014/main" id="{0361C9D7-4A95-FD4D-A9CE-75EC45A23082}"/>
              </a:ext>
            </a:extLst>
          </p:cNvPr>
          <p:cNvSpPr>
            <a:spLocks noGrp="1"/>
          </p:cNvSpPr>
          <p:nvPr>
            <p:ph type="body" sz="quarter" idx="13"/>
          </p:nvPr>
        </p:nvSpPr>
        <p:spPr/>
        <p:txBody>
          <a:bodyPr/>
          <a:lstStyle/>
          <a:p>
            <a:r>
              <a:rPr lang="de-CH" dirty="0"/>
              <a:t>Primarstufe – Sekundarstufe I</a:t>
            </a:r>
          </a:p>
        </p:txBody>
      </p:sp>
      <p:sp>
        <p:nvSpPr>
          <p:cNvPr id="14" name="Rectangle 9">
            <a:extLst>
              <a:ext uri="{FF2B5EF4-FFF2-40B4-BE49-F238E27FC236}">
                <a16:creationId xmlns:a16="http://schemas.microsoft.com/office/drawing/2014/main" id="{917DC2C6-CDBE-11B2-1E61-C3E8DB0D936D}"/>
              </a:ext>
            </a:extLst>
          </p:cNvPr>
          <p:cNvSpPr txBox="1">
            <a:spLocks noChangeArrowheads="1"/>
          </p:cNvSpPr>
          <p:nvPr/>
        </p:nvSpPr>
        <p:spPr>
          <a:xfrm>
            <a:off x="900113" y="2708275"/>
            <a:ext cx="2951162" cy="931863"/>
          </a:xfrm>
          <a:prstGeom prst="rect">
            <a:avLst/>
          </a:prstGeom>
          <a:solidFill>
            <a:srgbClr val="93D6FF">
              <a:alpha val="75000"/>
            </a:srgbClr>
          </a:solidFill>
        </p:spPr>
        <p:txBody>
          <a:bodyPr vert="horz" lIns="91440" tIns="45720" rIns="91440" bIns="45720" rtlCol="0" anchor="ctr">
            <a:normAutofit/>
          </a:bodyPr>
          <a:lstStyle>
            <a:lvl1pPr marL="228600" indent="-228600" algn="l" defTabSz="914400" rtl="0" eaLnBrk="1" latinLnBrk="0" hangingPunct="1">
              <a:lnSpc>
                <a:spcPct val="100000"/>
              </a:lnSpc>
              <a:spcBef>
                <a:spcPts val="0"/>
              </a:spcBef>
              <a:spcAft>
                <a:spcPts val="60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Font typeface="Wingdings" pitchFamily="2" charset="2"/>
              <a:buNone/>
              <a:defRPr/>
            </a:pPr>
            <a:r>
              <a:rPr lang="de-CH" altLang="de-DE" dirty="0"/>
              <a:t>6. Klasse </a:t>
            </a:r>
          </a:p>
          <a:p>
            <a:pPr marL="0" lvl="1" indent="0" algn="ctr">
              <a:buFont typeface="Wingdings" pitchFamily="2" charset="2"/>
              <a:buNone/>
              <a:defRPr/>
            </a:pPr>
            <a:r>
              <a:rPr lang="de-CH" altLang="de-DE" sz="2000" dirty="0"/>
              <a:t>Regelklasse</a:t>
            </a:r>
          </a:p>
        </p:txBody>
      </p:sp>
      <p:sp>
        <p:nvSpPr>
          <p:cNvPr id="15" name="Rectangle 9">
            <a:extLst>
              <a:ext uri="{FF2B5EF4-FFF2-40B4-BE49-F238E27FC236}">
                <a16:creationId xmlns:a16="http://schemas.microsoft.com/office/drawing/2014/main" id="{C76CEE7E-78E0-C6A5-147E-6C99A1591FB3}"/>
              </a:ext>
            </a:extLst>
          </p:cNvPr>
          <p:cNvSpPr txBox="1">
            <a:spLocks noChangeArrowheads="1"/>
          </p:cNvSpPr>
          <p:nvPr/>
        </p:nvSpPr>
        <p:spPr bwMode="auto">
          <a:xfrm>
            <a:off x="6010275" y="2378075"/>
            <a:ext cx="2809875" cy="504825"/>
          </a:xfrm>
          <a:prstGeom prst="rect">
            <a:avLst/>
          </a:prstGeom>
          <a:solidFill>
            <a:srgbClr val="006FB4"/>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FFFFFF"/>
                </a:solidFill>
                <a:latin typeface="Arial" panose="020B0604020202020204" pitchFamily="34" charset="0"/>
                <a:cs typeface="Arial" panose="020B0604020202020204" pitchFamily="34" charset="0"/>
              </a:rPr>
              <a:t>Langzeitgymnasium</a:t>
            </a:r>
          </a:p>
        </p:txBody>
      </p:sp>
      <p:sp>
        <p:nvSpPr>
          <p:cNvPr id="16" name="Rectangle 9">
            <a:extLst>
              <a:ext uri="{FF2B5EF4-FFF2-40B4-BE49-F238E27FC236}">
                <a16:creationId xmlns:a16="http://schemas.microsoft.com/office/drawing/2014/main" id="{5DE74385-A78B-D467-4C55-CA8F77F8C2E2}"/>
              </a:ext>
            </a:extLst>
          </p:cNvPr>
          <p:cNvSpPr txBox="1">
            <a:spLocks noChangeArrowheads="1"/>
          </p:cNvSpPr>
          <p:nvPr/>
        </p:nvSpPr>
        <p:spPr bwMode="auto">
          <a:xfrm>
            <a:off x="6021388" y="3248025"/>
            <a:ext cx="2808287" cy="504825"/>
          </a:xfrm>
          <a:prstGeom prst="rect">
            <a:avLst/>
          </a:prstGeom>
          <a:solidFill>
            <a:srgbClr val="006FB4"/>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FFFFFF"/>
                </a:solidFill>
                <a:latin typeface="Arial" panose="020B0604020202020204" pitchFamily="34" charset="0"/>
                <a:cs typeface="Arial" panose="020B0604020202020204" pitchFamily="34" charset="0"/>
              </a:rPr>
              <a:t>Sekundarschule</a:t>
            </a:r>
          </a:p>
        </p:txBody>
      </p:sp>
      <p:sp>
        <p:nvSpPr>
          <p:cNvPr id="17" name="Rectangle 9">
            <a:extLst>
              <a:ext uri="{FF2B5EF4-FFF2-40B4-BE49-F238E27FC236}">
                <a16:creationId xmlns:a16="http://schemas.microsoft.com/office/drawing/2014/main" id="{B204B282-F527-AF8B-CE3F-C2F742EA33FF}"/>
              </a:ext>
            </a:extLst>
          </p:cNvPr>
          <p:cNvSpPr txBox="1">
            <a:spLocks noChangeArrowheads="1"/>
          </p:cNvSpPr>
          <p:nvPr/>
        </p:nvSpPr>
        <p:spPr bwMode="auto">
          <a:xfrm>
            <a:off x="6010275" y="4183063"/>
            <a:ext cx="2808288" cy="503237"/>
          </a:xfrm>
          <a:prstGeom prst="rect">
            <a:avLst/>
          </a:prstGeom>
          <a:solidFill>
            <a:srgbClr val="006FB4"/>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FFFFFF"/>
                </a:solidFill>
                <a:latin typeface="Arial" panose="020B0604020202020204" pitchFamily="34" charset="0"/>
                <a:cs typeface="Arial" panose="020B0604020202020204" pitchFamily="34" charset="0"/>
              </a:rPr>
              <a:t>Realschule</a:t>
            </a:r>
          </a:p>
        </p:txBody>
      </p:sp>
      <p:sp>
        <p:nvSpPr>
          <p:cNvPr id="18" name="Rectangle 9">
            <a:extLst>
              <a:ext uri="{FF2B5EF4-FFF2-40B4-BE49-F238E27FC236}">
                <a16:creationId xmlns:a16="http://schemas.microsoft.com/office/drawing/2014/main" id="{DDAE0E54-18E0-B698-B0EE-421983011588}"/>
              </a:ext>
            </a:extLst>
          </p:cNvPr>
          <p:cNvSpPr txBox="1">
            <a:spLocks noChangeArrowheads="1"/>
          </p:cNvSpPr>
          <p:nvPr/>
        </p:nvSpPr>
        <p:spPr bwMode="auto">
          <a:xfrm>
            <a:off x="6007100" y="5103813"/>
            <a:ext cx="2808288" cy="504825"/>
          </a:xfrm>
          <a:prstGeom prst="rect">
            <a:avLst/>
          </a:prstGeom>
          <a:solidFill>
            <a:srgbClr val="006FB4"/>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FFFFFF"/>
                </a:solidFill>
                <a:latin typeface="Arial" panose="020B0604020202020204" pitchFamily="34" charset="0"/>
                <a:cs typeface="Arial" panose="020B0604020202020204" pitchFamily="34" charset="0"/>
              </a:rPr>
              <a:t>Werkschule</a:t>
            </a:r>
          </a:p>
        </p:txBody>
      </p:sp>
      <p:cxnSp>
        <p:nvCxnSpPr>
          <p:cNvPr id="19" name="Gewinkelte Verbindung 12">
            <a:extLst>
              <a:ext uri="{FF2B5EF4-FFF2-40B4-BE49-F238E27FC236}">
                <a16:creationId xmlns:a16="http://schemas.microsoft.com/office/drawing/2014/main" id="{DF6D1778-3C6C-4F3A-0FC1-13AD6449CC27}"/>
              </a:ext>
            </a:extLst>
          </p:cNvPr>
          <p:cNvCxnSpPr>
            <a:cxnSpLocks noChangeShapeType="1"/>
            <a:endCxn id="15" idx="1"/>
          </p:cNvCxnSpPr>
          <p:nvPr/>
        </p:nvCxnSpPr>
        <p:spPr bwMode="auto">
          <a:xfrm flipV="1">
            <a:off x="3860800" y="2630488"/>
            <a:ext cx="2149475" cy="214312"/>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0" name="Gewinkelte Verbindung 14">
            <a:extLst>
              <a:ext uri="{FF2B5EF4-FFF2-40B4-BE49-F238E27FC236}">
                <a16:creationId xmlns:a16="http://schemas.microsoft.com/office/drawing/2014/main" id="{C342DA6E-BC6B-49E6-CA33-C69C92FEAED5}"/>
              </a:ext>
            </a:extLst>
          </p:cNvPr>
          <p:cNvCxnSpPr>
            <a:cxnSpLocks noChangeShapeType="1"/>
            <a:endCxn id="16" idx="1"/>
          </p:cNvCxnSpPr>
          <p:nvPr/>
        </p:nvCxnSpPr>
        <p:spPr bwMode="auto">
          <a:xfrm>
            <a:off x="3860800" y="2844800"/>
            <a:ext cx="2160588" cy="655638"/>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1" name="Gewinkelte Verbindung 16">
            <a:extLst>
              <a:ext uri="{FF2B5EF4-FFF2-40B4-BE49-F238E27FC236}">
                <a16:creationId xmlns:a16="http://schemas.microsoft.com/office/drawing/2014/main" id="{710044EE-3BD6-BBEC-BC58-7A5F92544EE2}"/>
              </a:ext>
            </a:extLst>
          </p:cNvPr>
          <p:cNvCxnSpPr>
            <a:cxnSpLocks noChangeShapeType="1"/>
            <a:endCxn id="17" idx="1"/>
          </p:cNvCxnSpPr>
          <p:nvPr/>
        </p:nvCxnSpPr>
        <p:spPr bwMode="auto">
          <a:xfrm>
            <a:off x="3860800" y="2844800"/>
            <a:ext cx="2149475" cy="1590675"/>
          </a:xfrm>
          <a:prstGeom prst="bentConnector3">
            <a:avLst>
              <a:gd name="adj1" fmla="val 50000"/>
            </a:avLst>
          </a:prstGeom>
          <a:noFill/>
          <a:ln w="28575" algn="ctr">
            <a:solidFill>
              <a:srgbClr val="C3375A"/>
            </a:solidFill>
            <a:round/>
            <a:headEnd/>
            <a:tailEnd/>
          </a:ln>
          <a:extLst>
            <a:ext uri="{909E8E84-426E-40DD-AFC4-6F175D3DCCD1}">
              <a14:hiddenFill xmlns:a14="http://schemas.microsoft.com/office/drawing/2010/main">
                <a:noFill/>
              </a14:hiddenFill>
            </a:ext>
          </a:extLst>
        </p:spPr>
      </p:cxnSp>
      <p:cxnSp>
        <p:nvCxnSpPr>
          <p:cNvPr id="22" name="Gewinkelte Verbindung 18">
            <a:extLst>
              <a:ext uri="{FF2B5EF4-FFF2-40B4-BE49-F238E27FC236}">
                <a16:creationId xmlns:a16="http://schemas.microsoft.com/office/drawing/2014/main" id="{CDDDF405-8F60-011A-D6E7-05A8D457EFAD}"/>
              </a:ext>
            </a:extLst>
          </p:cNvPr>
          <p:cNvCxnSpPr>
            <a:cxnSpLocks noChangeShapeType="1"/>
            <a:endCxn id="18" idx="1"/>
          </p:cNvCxnSpPr>
          <p:nvPr/>
        </p:nvCxnSpPr>
        <p:spPr bwMode="auto">
          <a:xfrm>
            <a:off x="3860800" y="2844800"/>
            <a:ext cx="2146300" cy="2511425"/>
          </a:xfrm>
          <a:prstGeom prst="bentConnector3">
            <a:avLst>
              <a:gd name="adj1" fmla="val 50000"/>
            </a:avLst>
          </a:prstGeom>
          <a:noFill/>
          <a:ln w="28575" algn="ctr">
            <a:solidFill>
              <a:srgbClr val="C3375A"/>
            </a:solidFill>
            <a:prstDash val="dashDot"/>
            <a:round/>
            <a:headEnd/>
            <a:tailEnd/>
          </a:ln>
          <a:extLst>
            <a:ext uri="{909E8E84-426E-40DD-AFC4-6F175D3DCCD1}">
              <a14:hiddenFill xmlns:a14="http://schemas.microsoft.com/office/drawing/2010/main">
                <a:noFill/>
              </a14:hiddenFill>
            </a:ext>
          </a:extLst>
        </p:spPr>
      </p:cxnSp>
      <p:sp>
        <p:nvSpPr>
          <p:cNvPr id="23" name="Rectangle 9">
            <a:extLst>
              <a:ext uri="{FF2B5EF4-FFF2-40B4-BE49-F238E27FC236}">
                <a16:creationId xmlns:a16="http://schemas.microsoft.com/office/drawing/2014/main" id="{31224994-7909-4B08-D848-A682308C0185}"/>
              </a:ext>
            </a:extLst>
          </p:cNvPr>
          <p:cNvSpPr txBox="1">
            <a:spLocks noChangeArrowheads="1"/>
          </p:cNvSpPr>
          <p:nvPr/>
        </p:nvSpPr>
        <p:spPr bwMode="auto">
          <a:xfrm>
            <a:off x="909638" y="5175250"/>
            <a:ext cx="2962275" cy="931863"/>
          </a:xfrm>
          <a:prstGeom prst="rect">
            <a:avLst/>
          </a:prstGeom>
          <a:solidFill>
            <a:srgbClr val="05A0FF">
              <a:alpha val="74902"/>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endParaRPr lang="de-CH" kern="0" dirty="0">
              <a:solidFill>
                <a:srgbClr val="000000"/>
              </a:solidFill>
            </a:endParaRPr>
          </a:p>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6. Kleinklasse (</a:t>
            </a:r>
            <a:r>
              <a:rPr lang="de-CH" sz="2400" kern="0" dirty="0" err="1">
                <a:solidFill>
                  <a:srgbClr val="000000"/>
                </a:solidFill>
                <a:latin typeface="Arial" panose="020B0604020202020204" pitchFamily="34" charset="0"/>
                <a:cs typeface="Arial" panose="020B0604020202020204" pitchFamily="34" charset="0"/>
              </a:rPr>
              <a:t>KKbF</a:t>
            </a:r>
            <a:r>
              <a:rPr lang="de-CH" sz="2400" kern="0" dirty="0">
                <a:solidFill>
                  <a:srgbClr val="000000"/>
                </a:solidFill>
                <a:latin typeface="Arial" panose="020B0604020202020204" pitchFamily="34" charset="0"/>
                <a:cs typeface="Arial" panose="020B0604020202020204" pitchFamily="34" charset="0"/>
              </a:rPr>
              <a:t>) </a:t>
            </a:r>
            <a:br>
              <a:rPr lang="de-CH" kern="0" dirty="0">
                <a:solidFill>
                  <a:srgbClr val="000000"/>
                </a:solidFill>
              </a:rPr>
            </a:br>
            <a:r>
              <a:rPr lang="de-CH" sz="2000" kern="0" dirty="0" err="1">
                <a:solidFill>
                  <a:srgbClr val="000000"/>
                </a:solidFill>
                <a:latin typeface="Arial" panose="020B0604020202020204" pitchFamily="34" charset="0"/>
                <a:cs typeface="Arial" panose="020B0604020202020204" pitchFamily="34" charset="0"/>
              </a:rPr>
              <a:t>SuS</a:t>
            </a:r>
            <a:r>
              <a:rPr lang="de-CH" sz="2000" kern="0" dirty="0">
                <a:solidFill>
                  <a:srgbClr val="000000"/>
                </a:solidFill>
                <a:latin typeface="Arial" panose="020B0604020202020204" pitchFamily="34" charset="0"/>
                <a:cs typeface="Arial" panose="020B0604020202020204" pitchFamily="34" charset="0"/>
              </a:rPr>
              <a:t> mit Lernbehinderung</a:t>
            </a:r>
          </a:p>
          <a:p>
            <a:pPr marL="1587" lvl="1" indent="0" algn="ctr">
              <a:buFont typeface="Wingdings" pitchFamily="2" charset="2"/>
              <a:buNone/>
              <a:defRPr/>
            </a:pPr>
            <a:endParaRPr lang="de-CH" kern="0" dirty="0">
              <a:solidFill>
                <a:srgbClr val="000000"/>
              </a:solidFill>
            </a:endParaRPr>
          </a:p>
        </p:txBody>
      </p:sp>
      <p:cxnSp>
        <p:nvCxnSpPr>
          <p:cNvPr id="24" name="Gewinkelte Verbindung 26">
            <a:extLst>
              <a:ext uri="{FF2B5EF4-FFF2-40B4-BE49-F238E27FC236}">
                <a16:creationId xmlns:a16="http://schemas.microsoft.com/office/drawing/2014/main" id="{D0657907-AE3E-D973-70EB-1A61C9F0106E}"/>
              </a:ext>
            </a:extLst>
          </p:cNvPr>
          <p:cNvCxnSpPr>
            <a:cxnSpLocks noChangeShapeType="1"/>
          </p:cNvCxnSpPr>
          <p:nvPr/>
        </p:nvCxnSpPr>
        <p:spPr bwMode="auto">
          <a:xfrm>
            <a:off x="3871913" y="5176838"/>
            <a:ext cx="2135187" cy="406400"/>
          </a:xfrm>
          <a:prstGeom prst="bentConnector3">
            <a:avLst>
              <a:gd name="adj1" fmla="val 18329"/>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5" name="Gewinkelte Verbindung 15360">
            <a:extLst>
              <a:ext uri="{FF2B5EF4-FFF2-40B4-BE49-F238E27FC236}">
                <a16:creationId xmlns:a16="http://schemas.microsoft.com/office/drawing/2014/main" id="{684B5A4B-9340-FDC4-91D2-47E7719B5B4F}"/>
              </a:ext>
            </a:extLst>
          </p:cNvPr>
          <p:cNvCxnSpPr>
            <a:cxnSpLocks noChangeShapeType="1"/>
          </p:cNvCxnSpPr>
          <p:nvPr/>
        </p:nvCxnSpPr>
        <p:spPr bwMode="auto">
          <a:xfrm flipV="1">
            <a:off x="3871913" y="4543425"/>
            <a:ext cx="2141537" cy="633413"/>
          </a:xfrm>
          <a:prstGeom prst="bentConnector3">
            <a:avLst>
              <a:gd name="adj1" fmla="val 17977"/>
            </a:avLst>
          </a:prstGeom>
          <a:noFill/>
          <a:ln w="28575" algn="ctr">
            <a:solidFill>
              <a:schemeClr val="tx1"/>
            </a:solidFill>
            <a:prstDash val="dashDot"/>
            <a:round/>
            <a:headEnd/>
            <a:tailEnd/>
          </a:ln>
          <a:extLst>
            <a:ext uri="{909E8E84-426E-40DD-AFC4-6F175D3DCCD1}">
              <a14:hiddenFill xmlns:a14="http://schemas.microsoft.com/office/drawing/2010/main">
                <a:noFill/>
              </a14:hiddenFill>
            </a:ext>
          </a:extLst>
        </p:spPr>
      </p:cxnSp>
      <p:sp>
        <p:nvSpPr>
          <p:cNvPr id="26" name="Rectangle 9">
            <a:extLst>
              <a:ext uri="{FF2B5EF4-FFF2-40B4-BE49-F238E27FC236}">
                <a16:creationId xmlns:a16="http://schemas.microsoft.com/office/drawing/2014/main" id="{0ED4CF97-AF45-81B0-3E21-4AC162D861EB}"/>
              </a:ext>
            </a:extLst>
          </p:cNvPr>
          <p:cNvSpPr txBox="1">
            <a:spLocks noChangeArrowheads="1"/>
          </p:cNvSpPr>
          <p:nvPr/>
        </p:nvSpPr>
        <p:spPr bwMode="auto">
          <a:xfrm>
            <a:off x="909638" y="4235450"/>
            <a:ext cx="2962275" cy="931863"/>
          </a:xfrm>
          <a:prstGeom prst="rect">
            <a:avLst/>
          </a:prstGeom>
          <a:solidFill>
            <a:srgbClr val="93D6FF">
              <a:alpha val="75000"/>
            </a:srgbClr>
          </a:solidFill>
          <a:ln>
            <a:no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400" kern="0" dirty="0">
                <a:solidFill>
                  <a:srgbClr val="000000"/>
                </a:solidFill>
                <a:latin typeface="Arial" panose="020B0604020202020204" pitchFamily="34" charset="0"/>
                <a:cs typeface="Arial" panose="020B0604020202020204" pitchFamily="34" charset="0"/>
              </a:rPr>
              <a:t>6. Klasse </a:t>
            </a:r>
            <a:br>
              <a:rPr lang="de-CH" kern="0" dirty="0">
                <a:solidFill>
                  <a:srgbClr val="000000"/>
                </a:solidFill>
              </a:rPr>
            </a:br>
            <a:r>
              <a:rPr lang="de-CH" sz="2000" kern="0" dirty="0" err="1">
                <a:solidFill>
                  <a:srgbClr val="000000"/>
                </a:solidFill>
                <a:latin typeface="Arial" panose="020B0604020202020204" pitchFamily="34" charset="0"/>
                <a:cs typeface="Arial" panose="020B0604020202020204" pitchFamily="34" charset="0"/>
              </a:rPr>
              <a:t>SuS</a:t>
            </a:r>
            <a:r>
              <a:rPr lang="de-CH" sz="2000" kern="0" dirty="0">
                <a:solidFill>
                  <a:srgbClr val="000000"/>
                </a:solidFill>
                <a:latin typeface="Arial" panose="020B0604020202020204" pitchFamily="34" charset="0"/>
                <a:cs typeface="Arial" panose="020B0604020202020204" pitchFamily="34" charset="0"/>
              </a:rPr>
              <a:t> mit Lernbehinderung</a:t>
            </a:r>
          </a:p>
        </p:txBody>
      </p:sp>
      <p:sp>
        <p:nvSpPr>
          <p:cNvPr id="27" name="Rectangle 9">
            <a:extLst>
              <a:ext uri="{FF2B5EF4-FFF2-40B4-BE49-F238E27FC236}">
                <a16:creationId xmlns:a16="http://schemas.microsoft.com/office/drawing/2014/main" id="{C973FCF3-F162-7222-0597-043C6C8BD708}"/>
              </a:ext>
            </a:extLst>
          </p:cNvPr>
          <p:cNvSpPr txBox="1">
            <a:spLocks noChangeArrowheads="1"/>
          </p:cNvSpPr>
          <p:nvPr/>
        </p:nvSpPr>
        <p:spPr bwMode="auto">
          <a:xfrm>
            <a:off x="6011863" y="5602288"/>
            <a:ext cx="2798762" cy="504825"/>
          </a:xfrm>
          <a:prstGeom prst="rect">
            <a:avLst/>
          </a:prstGeom>
          <a:solidFill>
            <a:schemeClr val="bg1"/>
          </a:solidFill>
          <a:ln>
            <a:solidFill>
              <a:srgbClr val="006FB4"/>
            </a:solidFill>
          </a:ln>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a:buFont typeface="Wingdings" pitchFamily="2" charset="2"/>
              <a:buNone/>
              <a:defRPr/>
            </a:pPr>
            <a:r>
              <a:rPr lang="de-CH" sz="2000" b="1" kern="0" dirty="0">
                <a:solidFill>
                  <a:srgbClr val="006FB4"/>
                </a:solidFill>
                <a:latin typeface="Arial" panose="020B0604020202020204" pitchFamily="34" charset="0"/>
                <a:cs typeface="Arial" panose="020B0604020202020204" pitchFamily="34" charset="0"/>
              </a:rPr>
              <a:t>integrativ</a:t>
            </a:r>
            <a:r>
              <a:rPr lang="de-CH" sz="2000" b="1" kern="0" dirty="0">
                <a:solidFill>
                  <a:srgbClr val="0070B8"/>
                </a:solidFill>
                <a:latin typeface="Arial" panose="020B0604020202020204" pitchFamily="34" charset="0"/>
                <a:cs typeface="Arial" panose="020B0604020202020204" pitchFamily="34" charset="0"/>
                <a:sym typeface="Symbol"/>
              </a:rPr>
              <a:t> </a:t>
            </a:r>
            <a:r>
              <a:rPr lang="de-CH" sz="2000" b="1" kern="0" dirty="0" err="1">
                <a:solidFill>
                  <a:srgbClr val="006FB4"/>
                </a:solidFill>
                <a:latin typeface="Arial" panose="020B0604020202020204" pitchFamily="34" charset="0"/>
                <a:cs typeface="Arial" panose="020B0604020202020204" pitchFamily="34" charset="0"/>
              </a:rPr>
              <a:t>separativ</a:t>
            </a:r>
            <a:endParaRPr lang="de-CH" sz="2000" b="1" kern="0" dirty="0">
              <a:solidFill>
                <a:srgbClr val="006FB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895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nimBg="1"/>
      <p:bldP spid="15" grpId="0" animBg="1"/>
      <p:bldP spid="16" grpId="0" animBg="1"/>
      <p:bldP spid="17" grpId="0" animBg="1"/>
      <p:bldP spid="18" grpId="0" animBg="1"/>
      <p:bldP spid="23"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Übertrittsmöglichkeiten</a:t>
            </a:r>
          </a:p>
        </p:txBody>
      </p:sp>
      <p:grpSp>
        <p:nvGrpSpPr>
          <p:cNvPr id="6" name="Gruppieren 3">
            <a:extLst>
              <a:ext uri="{FF2B5EF4-FFF2-40B4-BE49-F238E27FC236}">
                <a16:creationId xmlns:a16="http://schemas.microsoft.com/office/drawing/2014/main" id="{F2E4F766-B7C7-2ED6-1A3D-782EA8137223}"/>
              </a:ext>
            </a:extLst>
          </p:cNvPr>
          <p:cNvGrpSpPr>
            <a:grpSpLocks/>
          </p:cNvGrpSpPr>
          <p:nvPr/>
        </p:nvGrpSpPr>
        <p:grpSpPr bwMode="auto">
          <a:xfrm>
            <a:off x="5161280" y="1369060"/>
            <a:ext cx="1544320" cy="5275580"/>
            <a:chOff x="5296481" y="-1234070"/>
            <a:chExt cx="1828800" cy="6362700"/>
          </a:xfrm>
        </p:grpSpPr>
        <p:grpSp>
          <p:nvGrpSpPr>
            <p:cNvPr id="13" name="Gruppieren 1">
              <a:extLst>
                <a:ext uri="{FF2B5EF4-FFF2-40B4-BE49-F238E27FC236}">
                  <a16:creationId xmlns:a16="http://schemas.microsoft.com/office/drawing/2014/main" id="{B9157BBC-CD6E-4270-0E12-84993C42D9CF}"/>
                </a:ext>
              </a:extLst>
            </p:cNvPr>
            <p:cNvGrpSpPr>
              <a:grpSpLocks/>
            </p:cNvGrpSpPr>
            <p:nvPr/>
          </p:nvGrpSpPr>
          <p:grpSpPr bwMode="auto">
            <a:xfrm>
              <a:off x="5296481" y="-1234070"/>
              <a:ext cx="1828800" cy="6362700"/>
              <a:chOff x="4967046" y="495300"/>
              <a:chExt cx="1828800" cy="6362700"/>
            </a:xfrm>
          </p:grpSpPr>
          <p:pic>
            <p:nvPicPr>
              <p:cNvPr id="19" name="Picture 2">
                <a:extLst>
                  <a:ext uri="{FF2B5EF4-FFF2-40B4-BE49-F238E27FC236}">
                    <a16:creationId xmlns:a16="http://schemas.microsoft.com/office/drawing/2014/main" id="{6DD6B39A-528D-7C9A-2372-91ECC51927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7046" y="495300"/>
                <a:ext cx="1828800" cy="636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 name="Text Box 70">
                <a:extLst>
                  <a:ext uri="{FF2B5EF4-FFF2-40B4-BE49-F238E27FC236}">
                    <a16:creationId xmlns:a16="http://schemas.microsoft.com/office/drawing/2014/main" id="{9AB9FED2-6E96-6D29-DDDC-392520F640F0}"/>
                  </a:ext>
                </a:extLst>
              </p:cNvPr>
              <p:cNvSpPr txBox="1">
                <a:spLocks noChangeArrowheads="1"/>
              </p:cNvSpPr>
              <p:nvPr/>
            </p:nvSpPr>
            <p:spPr bwMode="auto">
              <a:xfrm>
                <a:off x="5273433" y="3236448"/>
                <a:ext cx="1030288" cy="476250"/>
              </a:xfrm>
              <a:prstGeom prst="rect">
                <a:avLst/>
              </a:prstGeom>
              <a:solidFill>
                <a:srgbClr val="FFFFFF"/>
              </a:solidFill>
              <a:ln w="6350">
                <a:solidFill>
                  <a:srgbClr val="000000"/>
                </a:solidFill>
                <a:miter lim="800000"/>
                <a:headEnd/>
                <a:tailEnd/>
              </a:ln>
            </p:spPr>
            <p:txBody>
              <a:bodyPr anchor="ct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100" b="1"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rPr>
                  <a:t>Sekundar-</a:t>
                </a:r>
                <a:endParaRPr kumimoji="0" lang="de-CH" altLang="de-DE" sz="1100" b="0"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altLang="de-DE" sz="1100" b="1"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rPr>
                  <a:t>schule</a:t>
                </a:r>
                <a:endParaRPr kumimoji="0" lang="de-CH" altLang="de-DE" sz="1100" b="0"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endParaRPr>
              </a:p>
            </p:txBody>
          </p:sp>
          <p:sp>
            <p:nvSpPr>
              <p:cNvPr id="21" name="Text Box 88">
                <a:extLst>
                  <a:ext uri="{FF2B5EF4-FFF2-40B4-BE49-F238E27FC236}">
                    <a16:creationId xmlns:a16="http://schemas.microsoft.com/office/drawing/2014/main" id="{ADCEBFF7-D9AF-BDC4-0241-36C29AD13046}"/>
                  </a:ext>
                </a:extLst>
              </p:cNvPr>
              <p:cNvSpPr txBox="1">
                <a:spLocks noChangeArrowheads="1"/>
              </p:cNvSpPr>
              <p:nvPr/>
            </p:nvSpPr>
            <p:spPr bwMode="auto">
              <a:xfrm>
                <a:off x="5253304" y="5546280"/>
                <a:ext cx="1129271" cy="468592"/>
              </a:xfrm>
              <a:prstGeom prst="rect">
                <a:avLst/>
              </a:prstGeom>
              <a:solidFill>
                <a:srgbClr val="FFFFFF"/>
              </a:solidFill>
              <a:ln w="6350">
                <a:solidFill>
                  <a:srgbClr val="000000"/>
                </a:solidFill>
                <a:miter lim="800000"/>
                <a:headEnd/>
                <a:tailEnd/>
              </a:ln>
            </p:spPr>
            <p:txBody>
              <a:bodyPr anchor="ct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100" b="1"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rPr>
                  <a:t>Realschule</a:t>
                </a:r>
                <a:endParaRPr kumimoji="0" lang="de-DE" altLang="de-DE" sz="1100" b="0"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endParaRPr>
              </a:p>
            </p:txBody>
          </p:sp>
          <p:sp>
            <p:nvSpPr>
              <p:cNvPr id="22" name="Text Box 93">
                <a:extLst>
                  <a:ext uri="{FF2B5EF4-FFF2-40B4-BE49-F238E27FC236}">
                    <a16:creationId xmlns:a16="http://schemas.microsoft.com/office/drawing/2014/main" id="{E01082A8-7A60-A394-CD53-AA4FB5265B62}"/>
                  </a:ext>
                </a:extLst>
              </p:cNvPr>
              <p:cNvSpPr txBox="1">
                <a:spLocks noChangeArrowheads="1"/>
              </p:cNvSpPr>
              <p:nvPr/>
            </p:nvSpPr>
            <p:spPr bwMode="auto">
              <a:xfrm>
                <a:off x="5246177" y="6389288"/>
                <a:ext cx="1129270" cy="401637"/>
              </a:xfrm>
              <a:prstGeom prst="rect">
                <a:avLst/>
              </a:prstGeom>
              <a:solidFill>
                <a:srgbClr val="FFFFFF"/>
              </a:solidFill>
              <a:ln w="6350">
                <a:solidFill>
                  <a:srgbClr val="000000"/>
                </a:solidFill>
                <a:miter lim="800000"/>
                <a:headEnd/>
                <a:tailEnd/>
              </a:ln>
            </p:spPr>
            <p:txBody>
              <a:bodyPr lIns="54000" rIns="5400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100" b="1"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rPr>
                  <a:t>Werkschule </a:t>
                </a:r>
                <a:endParaRPr kumimoji="0" lang="de-DE" altLang="de-DE" sz="1100" b="0" i="0" u="none" strike="noStrike" kern="0" cap="none" spc="0" normalizeH="0" baseline="0" noProof="0" dirty="0">
                  <a:ln>
                    <a:noFill/>
                  </a:ln>
                  <a:solidFill>
                    <a:srgbClr val="000000"/>
                  </a:solidFill>
                  <a:effectLst/>
                  <a:uLnTx/>
                  <a:uFillTx/>
                  <a:latin typeface="Arial" charset="0"/>
                  <a:ea typeface="Times New Roman" pitchFamily="18" charset="0"/>
                  <a:cs typeface="Latha" pitchFamily="34" charset="0"/>
                </a:endParaRPr>
              </a:p>
            </p:txBody>
          </p:sp>
          <p:sp>
            <p:nvSpPr>
              <p:cNvPr id="23" name="Text Box 104">
                <a:extLst>
                  <a:ext uri="{FF2B5EF4-FFF2-40B4-BE49-F238E27FC236}">
                    <a16:creationId xmlns:a16="http://schemas.microsoft.com/office/drawing/2014/main" id="{9BCEB557-09B7-1264-137B-14CAA1C265D8}"/>
                  </a:ext>
                </a:extLst>
              </p:cNvPr>
              <p:cNvSpPr txBox="1">
                <a:spLocks noChangeArrowheads="1"/>
              </p:cNvSpPr>
              <p:nvPr/>
            </p:nvSpPr>
            <p:spPr bwMode="auto">
              <a:xfrm>
                <a:off x="5032133" y="1125538"/>
                <a:ext cx="1512888" cy="261938"/>
              </a:xfrm>
              <a:prstGeom prst="rect">
                <a:avLst/>
              </a:prstGeom>
              <a:solidFill>
                <a:srgbClr val="FFFFFF"/>
              </a:solidFill>
              <a:ln w="6350">
                <a:solidFill>
                  <a:srgbClr val="000000"/>
                </a:solidFill>
                <a:miter lim="800000"/>
                <a:headEnd/>
                <a:tailEnd/>
              </a:ln>
            </p:spPr>
            <p:txBody>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100" b="1" i="0" u="none" strike="noStrike" kern="0" cap="none" spc="0" normalizeH="0" baseline="0" noProof="0" dirty="0">
                    <a:ln>
                      <a:noFill/>
                    </a:ln>
                    <a:solidFill>
                      <a:srgbClr val="000000"/>
                    </a:solidFill>
                    <a:effectLst/>
                    <a:uLnTx/>
                    <a:uFillTx/>
                    <a:latin typeface="Arial" charset="0"/>
                    <a:ea typeface="+mn-ea"/>
                    <a:cs typeface="Latha" pitchFamily="34" charset="0"/>
                  </a:rPr>
                  <a:t>Gymnasium</a:t>
                </a:r>
                <a:endParaRPr kumimoji="0" lang="ta-IN" altLang="de-DE" sz="2400" b="0" i="0" u="none" strike="noStrike" kern="0" cap="none" spc="0" normalizeH="0" baseline="0" noProof="0" dirty="0">
                  <a:ln>
                    <a:noFill/>
                  </a:ln>
                  <a:solidFill>
                    <a:srgbClr val="000000"/>
                  </a:solidFill>
                  <a:effectLst/>
                  <a:uLnTx/>
                  <a:uFillTx/>
                  <a:latin typeface="Arial" charset="0"/>
                  <a:ea typeface="+mn-ea"/>
                </a:endParaRPr>
              </a:p>
            </p:txBody>
          </p:sp>
        </p:grpSp>
        <p:grpSp>
          <p:nvGrpSpPr>
            <p:cNvPr id="14" name="Gruppieren 2">
              <a:extLst>
                <a:ext uri="{FF2B5EF4-FFF2-40B4-BE49-F238E27FC236}">
                  <a16:creationId xmlns:a16="http://schemas.microsoft.com/office/drawing/2014/main" id="{DE74B1C4-B243-9611-ABC5-D0C51958F946}"/>
                </a:ext>
              </a:extLst>
            </p:cNvPr>
            <p:cNvGrpSpPr>
              <a:grpSpLocks/>
            </p:cNvGrpSpPr>
            <p:nvPr/>
          </p:nvGrpSpPr>
          <p:grpSpPr bwMode="auto">
            <a:xfrm>
              <a:off x="5676106" y="3066256"/>
              <a:ext cx="863600" cy="592138"/>
              <a:chOff x="4179888" y="4083050"/>
              <a:chExt cx="863600" cy="592138"/>
            </a:xfrm>
          </p:grpSpPr>
          <p:sp>
            <p:nvSpPr>
              <p:cNvPr id="15" name="Line 94">
                <a:extLst>
                  <a:ext uri="{FF2B5EF4-FFF2-40B4-BE49-F238E27FC236}">
                    <a16:creationId xmlns:a16="http://schemas.microsoft.com/office/drawing/2014/main" id="{62C4454E-BA7B-F8B4-BE3A-3F6DB235A62A}"/>
                  </a:ext>
                </a:extLst>
              </p:cNvPr>
              <p:cNvSpPr>
                <a:spLocks noChangeShapeType="1"/>
              </p:cNvSpPr>
              <p:nvPr/>
            </p:nvSpPr>
            <p:spPr bwMode="auto">
              <a:xfrm>
                <a:off x="4619625" y="4083050"/>
                <a:ext cx="0" cy="576263"/>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CH" sz="2600" b="0" i="0" u="none" strike="noStrike" kern="0" cap="none" spc="0" normalizeH="0" baseline="0" noProof="0">
                  <a:ln>
                    <a:noFill/>
                  </a:ln>
                  <a:solidFill>
                    <a:srgbClr val="000000"/>
                  </a:solidFill>
                  <a:effectLst/>
                  <a:uLnTx/>
                  <a:uFillTx/>
                  <a:latin typeface="Arial Narrow" pitchFamily="34" charset="0"/>
                  <a:ea typeface="+mn-ea"/>
                  <a:cs typeface="Arial" charset="0"/>
                </a:endParaRPr>
              </a:p>
            </p:txBody>
          </p:sp>
          <p:sp>
            <p:nvSpPr>
              <p:cNvPr id="16" name="Line 95">
                <a:extLst>
                  <a:ext uri="{FF2B5EF4-FFF2-40B4-BE49-F238E27FC236}">
                    <a16:creationId xmlns:a16="http://schemas.microsoft.com/office/drawing/2014/main" id="{E75CF05A-42D4-71AC-35AE-97AE182ABF67}"/>
                  </a:ext>
                </a:extLst>
              </p:cNvPr>
              <p:cNvSpPr>
                <a:spLocks noChangeShapeType="1"/>
              </p:cNvSpPr>
              <p:nvPr/>
            </p:nvSpPr>
            <p:spPr bwMode="auto">
              <a:xfrm>
                <a:off x="5003800" y="4098925"/>
                <a:ext cx="0" cy="576263"/>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CH" sz="2600" b="0" i="0" u="none" strike="noStrike" kern="0" cap="none" spc="0" normalizeH="0" baseline="0" noProof="0">
                  <a:ln>
                    <a:noFill/>
                  </a:ln>
                  <a:solidFill>
                    <a:srgbClr val="000000"/>
                  </a:solidFill>
                  <a:effectLst/>
                  <a:uLnTx/>
                  <a:uFillTx/>
                  <a:latin typeface="Arial Narrow" pitchFamily="34" charset="0"/>
                  <a:ea typeface="+mn-ea"/>
                  <a:cs typeface="Arial" charset="0"/>
                </a:endParaRPr>
              </a:p>
            </p:txBody>
          </p:sp>
          <p:sp>
            <p:nvSpPr>
              <p:cNvPr id="17" name="Line 96">
                <a:extLst>
                  <a:ext uri="{FF2B5EF4-FFF2-40B4-BE49-F238E27FC236}">
                    <a16:creationId xmlns:a16="http://schemas.microsoft.com/office/drawing/2014/main" id="{22E86850-849E-B828-2B9F-DF4EF3FCB581}"/>
                  </a:ext>
                </a:extLst>
              </p:cNvPr>
              <p:cNvSpPr>
                <a:spLocks noChangeShapeType="1"/>
              </p:cNvSpPr>
              <p:nvPr/>
            </p:nvSpPr>
            <p:spPr bwMode="auto">
              <a:xfrm>
                <a:off x="4240213" y="4084638"/>
                <a:ext cx="0" cy="576262"/>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CH" sz="2600" b="0" i="0" u="none" strike="noStrike" kern="0" cap="none" spc="0" normalizeH="0" baseline="0" noProof="0">
                  <a:ln>
                    <a:noFill/>
                  </a:ln>
                  <a:solidFill>
                    <a:srgbClr val="000000"/>
                  </a:solidFill>
                  <a:effectLst/>
                  <a:uLnTx/>
                  <a:uFillTx/>
                  <a:latin typeface="Arial Narrow" pitchFamily="34" charset="0"/>
                  <a:ea typeface="+mn-ea"/>
                  <a:cs typeface="Arial" charset="0"/>
                </a:endParaRPr>
              </a:p>
            </p:txBody>
          </p:sp>
          <p:sp>
            <p:nvSpPr>
              <p:cNvPr id="18" name="Text Box 97">
                <a:extLst>
                  <a:ext uri="{FF2B5EF4-FFF2-40B4-BE49-F238E27FC236}">
                    <a16:creationId xmlns:a16="http://schemas.microsoft.com/office/drawing/2014/main" id="{89E4F2B6-0C11-BBDB-AFEE-5A2DE0593B72}"/>
                  </a:ext>
                </a:extLst>
              </p:cNvPr>
              <p:cNvSpPr txBox="1">
                <a:spLocks noChangeArrowheads="1"/>
              </p:cNvSpPr>
              <p:nvPr/>
            </p:nvSpPr>
            <p:spPr bwMode="auto">
              <a:xfrm>
                <a:off x="4179888" y="4284663"/>
                <a:ext cx="863600" cy="17462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de-CH" altLang="de-DE" sz="1000" b="0" i="0" u="none" strike="noStrike" kern="0" cap="none" spc="0" normalizeH="0" baseline="0" noProof="0" dirty="0">
                    <a:ln>
                      <a:noFill/>
                    </a:ln>
                    <a:solidFill>
                      <a:srgbClr val="000000"/>
                    </a:solidFill>
                    <a:effectLst/>
                    <a:uLnTx/>
                    <a:uFillTx/>
                    <a:latin typeface="Arial" charset="0"/>
                    <a:ea typeface="+mn-ea"/>
                    <a:cs typeface="Arial" charset="0"/>
                  </a:rPr>
                  <a:t>Niveaukurse</a:t>
                </a:r>
              </a:p>
            </p:txBody>
          </p:sp>
        </p:grpSp>
      </p:grpSp>
      <p:sp>
        <p:nvSpPr>
          <p:cNvPr id="24" name="Text Box 12">
            <a:extLst>
              <a:ext uri="{FF2B5EF4-FFF2-40B4-BE49-F238E27FC236}">
                <a16:creationId xmlns:a16="http://schemas.microsoft.com/office/drawing/2014/main" id="{0629CF91-3F66-5F0E-4A4E-E68D955BF8C4}"/>
              </a:ext>
            </a:extLst>
          </p:cNvPr>
          <p:cNvSpPr txBox="1">
            <a:spLocks noChangeArrowheads="1"/>
          </p:cNvSpPr>
          <p:nvPr/>
        </p:nvSpPr>
        <p:spPr bwMode="auto">
          <a:xfrm>
            <a:off x="1419402" y="2602230"/>
            <a:ext cx="3419475" cy="1876425"/>
          </a:xfrm>
          <a:prstGeom prst="rect">
            <a:avLst/>
          </a:prstGeom>
          <a:solidFill>
            <a:srgbClr val="FFFFFF"/>
          </a:solidFill>
          <a:ln w="9525">
            <a:solidFill>
              <a:srgbClr val="000000"/>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marL="180975" marR="0" lvl="0" indent="-180975" algn="l" defTabSz="914400" rtl="0" eaLnBrk="1" fontAlgn="base" latinLnBrk="0" hangingPunct="1">
              <a:lnSpc>
                <a:spcPct val="100000"/>
              </a:lnSpc>
              <a:spcBef>
                <a:spcPct val="0"/>
              </a:spcBef>
              <a:spcAft>
                <a:spcPct val="0"/>
              </a:spcAft>
              <a:buClrTx/>
              <a:buSzTx/>
              <a:buFontTx/>
              <a:buNone/>
              <a:tabLst>
                <a:tab pos="180975" algn="l"/>
              </a:tabLst>
              <a:defRPr/>
            </a:pPr>
            <a:r>
              <a:rPr kumimoji="0" lang="de-CH" altLang="de-DE" sz="1600" b="1" i="0" u="none" strike="noStrike" kern="0" cap="none" spc="0" normalizeH="0" baseline="0" noProof="0" dirty="0">
                <a:ln>
                  <a:noFill/>
                </a:ln>
                <a:solidFill>
                  <a:srgbClr val="000000"/>
                </a:solidFill>
                <a:effectLst/>
                <a:uLnTx/>
                <a:uFillTx/>
                <a:latin typeface="Arial Narrow" pitchFamily="34" charset="0"/>
                <a:ea typeface="+mn-ea"/>
                <a:cs typeface="Arial" charset="0"/>
              </a:rPr>
              <a:t>S e k u n d a r s c h u l e</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erreicht in den Fächern Deutsch, Mathe, NMG ein </a:t>
            </a:r>
            <a:r>
              <a:rPr kumimoji="0" lang="de-CH" altLang="de-DE" sz="1400" b="0" i="0" u="none" strike="noStrike" kern="0" cap="none" spc="0" normalizeH="0" baseline="0" noProof="0" dirty="0">
                <a:ln>
                  <a:noFill/>
                </a:ln>
                <a:solidFill>
                  <a:srgbClr val="006FB4"/>
                </a:solidFill>
                <a:effectLst/>
                <a:uLnTx/>
                <a:uFillTx/>
                <a:latin typeface="Arial Narrow" pitchFamily="34" charset="0"/>
                <a:ea typeface="+mn-ea"/>
                <a:cs typeface="Arial" charset="0"/>
              </a:rPr>
              <a:t>gutes Leistungsniveau</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fasst Neues rasch auf und erkennt wesentliche Zusammenhänge, erkennt Probleme und löst Aufgaben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selbstständig</a:t>
            </a:r>
            <a:endPar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endParaRP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überlegt das Vorgehen bei Aufgaben</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drückt sich verständlich und gewandt aus</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endParaRPr kumimoji="0" lang="de-CH" altLang="de-DE" sz="200" b="0" i="0" u="none" strike="noStrike" kern="0" cap="none" spc="0" normalizeH="0" baseline="0" noProof="0" dirty="0">
              <a:ln>
                <a:noFill/>
              </a:ln>
              <a:solidFill>
                <a:srgbClr val="000000"/>
              </a:solidFill>
              <a:effectLst/>
              <a:uLnTx/>
              <a:uFillTx/>
              <a:latin typeface="Arial" charset="0"/>
              <a:ea typeface="+mn-ea"/>
              <a:cs typeface="Arial" charset="0"/>
            </a:endParaRPr>
          </a:p>
        </p:txBody>
      </p:sp>
      <p:sp>
        <p:nvSpPr>
          <p:cNvPr id="25" name="Text Box 10">
            <a:extLst>
              <a:ext uri="{FF2B5EF4-FFF2-40B4-BE49-F238E27FC236}">
                <a16:creationId xmlns:a16="http://schemas.microsoft.com/office/drawing/2014/main" id="{11B078BE-5696-36AE-A03F-F44FE29B43EC}"/>
              </a:ext>
            </a:extLst>
          </p:cNvPr>
          <p:cNvSpPr txBox="1">
            <a:spLocks noChangeArrowheads="1"/>
          </p:cNvSpPr>
          <p:nvPr/>
        </p:nvSpPr>
        <p:spPr bwMode="auto">
          <a:xfrm>
            <a:off x="1419402" y="4829998"/>
            <a:ext cx="3419475" cy="1631950"/>
          </a:xfrm>
          <a:prstGeom prst="rect">
            <a:avLst/>
          </a:prstGeom>
          <a:solidFill>
            <a:srgbClr val="FFFFFF"/>
          </a:solidFill>
          <a:ln w="9525">
            <a:solidFill>
              <a:srgbClr val="000000"/>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182563" indent="-354013"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marL="180975" marR="0" lvl="0" indent="-180975" algn="l" defTabSz="914400" rtl="0" eaLnBrk="1" fontAlgn="base" latinLnBrk="0" hangingPunct="1">
              <a:lnSpc>
                <a:spcPct val="100000"/>
              </a:lnSpc>
              <a:spcBef>
                <a:spcPct val="0"/>
              </a:spcBef>
              <a:spcAft>
                <a:spcPct val="0"/>
              </a:spcAft>
              <a:buClrTx/>
              <a:buSzTx/>
              <a:buFontTx/>
              <a:buNone/>
              <a:tabLst>
                <a:tab pos="180975" algn="l"/>
              </a:tabLst>
              <a:defRPr/>
            </a:pPr>
            <a:r>
              <a:rPr kumimoji="0" lang="de-CH" altLang="de-DE" sz="1600" b="1" i="0" u="none" strike="noStrike" kern="0" cap="none" spc="0" normalizeH="0" baseline="0" noProof="0" dirty="0">
                <a:ln>
                  <a:noFill/>
                </a:ln>
                <a:solidFill>
                  <a:srgbClr val="000000"/>
                </a:solidFill>
                <a:effectLst/>
                <a:uLnTx/>
                <a:uFillTx/>
                <a:latin typeface="Arial Narrow" pitchFamily="34" charset="0"/>
                <a:ea typeface="+mn-ea"/>
                <a:cs typeface="Arial" charset="0"/>
              </a:rPr>
              <a:t>W e r k s c h u l e</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Lernbehinderte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SuS</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 in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KKbF</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 oder integriert in Regelklasse werden i.d.R. der Werkschule zugewiesen. </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Bei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SuS</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 der Regelklasse ohne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Lernbehinde-rung</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 entscheidet der Rektor auf Antrag des SPD über die Zuweisung in die Werkschule.</a:t>
            </a:r>
          </a:p>
        </p:txBody>
      </p:sp>
      <p:sp>
        <p:nvSpPr>
          <p:cNvPr id="26" name="Text Box 11">
            <a:extLst>
              <a:ext uri="{FF2B5EF4-FFF2-40B4-BE49-F238E27FC236}">
                <a16:creationId xmlns:a16="http://schemas.microsoft.com/office/drawing/2014/main" id="{7E6EF51E-CAF5-4ADC-5602-2AFB23499598}"/>
              </a:ext>
            </a:extLst>
          </p:cNvPr>
          <p:cNvSpPr txBox="1">
            <a:spLocks noChangeArrowheads="1"/>
          </p:cNvSpPr>
          <p:nvPr/>
        </p:nvSpPr>
        <p:spPr bwMode="auto">
          <a:xfrm>
            <a:off x="6892154" y="4895576"/>
            <a:ext cx="3421062" cy="1416050"/>
          </a:xfrm>
          <a:prstGeom prst="rect">
            <a:avLst/>
          </a:prstGeom>
          <a:solidFill>
            <a:srgbClr val="FFFFFF"/>
          </a:solidFill>
          <a:ln w="9525">
            <a:solidFill>
              <a:srgbClr val="000000"/>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marL="180975" marR="0" lvl="0" indent="-180975" algn="l" defTabSz="914400" rtl="0" eaLnBrk="1" fontAlgn="base" latinLnBrk="0" hangingPunct="1">
              <a:lnSpc>
                <a:spcPct val="100000"/>
              </a:lnSpc>
              <a:spcBef>
                <a:spcPct val="0"/>
              </a:spcBef>
              <a:spcAft>
                <a:spcPct val="0"/>
              </a:spcAft>
              <a:buClrTx/>
              <a:buSzTx/>
              <a:buFontTx/>
              <a:buNone/>
              <a:tabLst>
                <a:tab pos="180975" algn="l"/>
              </a:tabLst>
              <a:defRPr/>
            </a:pPr>
            <a:r>
              <a:rPr kumimoji="0" lang="de-CH" altLang="de-DE" sz="1600" b="1" i="0" u="none" strike="noStrike" kern="0" cap="none" spc="0" normalizeH="0" baseline="0" noProof="0" dirty="0">
                <a:ln>
                  <a:noFill/>
                </a:ln>
                <a:solidFill>
                  <a:srgbClr val="000000"/>
                </a:solidFill>
                <a:effectLst/>
                <a:uLnTx/>
                <a:uFillTx/>
                <a:latin typeface="Arial Narrow" pitchFamily="34" charset="0"/>
                <a:ea typeface="+mn-ea"/>
                <a:cs typeface="Arial" charset="0"/>
              </a:rPr>
              <a:t>R e a l s c h u l e</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erreicht in den Fächern Deutsch, Mathe, NMG ein </a:t>
            </a:r>
            <a:r>
              <a:rPr kumimoji="0" lang="de-CH" altLang="de-DE" sz="1400" b="0" i="0" u="none" strike="noStrike" kern="0" cap="none" spc="0" normalizeH="0" baseline="0" noProof="0" dirty="0">
                <a:ln>
                  <a:noFill/>
                </a:ln>
                <a:solidFill>
                  <a:srgbClr val="006FB4"/>
                </a:solidFill>
                <a:effectLst/>
                <a:uLnTx/>
                <a:uFillTx/>
                <a:latin typeface="Arial Narrow" pitchFamily="34" charset="0"/>
                <a:ea typeface="+mn-ea"/>
                <a:cs typeface="Arial" charset="0"/>
              </a:rPr>
              <a:t>genügendes Leistungsniveau</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kann </a:t>
            </a:r>
            <a:r>
              <a:rPr kumimoji="0" lang="de-CH" altLang="de-DE" sz="1400" b="0" i="0" u="none" strike="noStrike" kern="0" cap="none" spc="0" normalizeH="0" baseline="0" noProof="0" dirty="0" err="1">
                <a:ln>
                  <a:noFill/>
                </a:ln>
                <a:solidFill>
                  <a:srgbClr val="000000"/>
                </a:solidFill>
                <a:effectLst/>
                <a:uLnTx/>
                <a:uFillTx/>
                <a:latin typeface="Arial Narrow" pitchFamily="34" charset="0"/>
                <a:ea typeface="+mn-ea"/>
                <a:cs typeface="Arial" charset="0"/>
              </a:rPr>
              <a:t>selbstständig</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 arbeiten</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lernt ohne grössere Schwierigkeiten bei direktem Bezug zu konkreten Situationen</a:t>
            </a:r>
          </a:p>
        </p:txBody>
      </p:sp>
      <p:sp>
        <p:nvSpPr>
          <p:cNvPr id="27" name="Text Box 13">
            <a:extLst>
              <a:ext uri="{FF2B5EF4-FFF2-40B4-BE49-F238E27FC236}">
                <a16:creationId xmlns:a16="http://schemas.microsoft.com/office/drawing/2014/main" id="{8A85E2D9-E41F-4127-6BE0-FBC80D97BB12}"/>
              </a:ext>
            </a:extLst>
          </p:cNvPr>
          <p:cNvSpPr txBox="1">
            <a:spLocks noChangeArrowheads="1"/>
          </p:cNvSpPr>
          <p:nvPr/>
        </p:nvSpPr>
        <p:spPr bwMode="auto">
          <a:xfrm>
            <a:off x="6892154" y="1249386"/>
            <a:ext cx="3421062" cy="2062162"/>
          </a:xfrm>
          <a:prstGeom prst="rect">
            <a:avLst/>
          </a:prstGeom>
          <a:solidFill>
            <a:srgbClr val="FFFFFF"/>
          </a:solidFill>
          <a:ln w="9525">
            <a:solidFill>
              <a:srgbClr val="000000"/>
            </a:solidFill>
            <a:miter lim="800000"/>
            <a:headEnd/>
            <a:tailEnd/>
          </a:ln>
        </p:spPr>
        <p:txBody>
          <a:bodyPr>
            <a:spAutoFit/>
          </a:bodyPr>
          <a:lstStyle>
            <a:lvl1pPr marL="180975" indent="-180975" eaLnBrk="0" hangingPunct="0">
              <a:lnSpc>
                <a:spcPts val="3200"/>
              </a:lnSpc>
              <a:spcBef>
                <a:spcPts val="1600"/>
              </a:spcBef>
              <a:tabLst>
                <a:tab pos="180975" algn="l"/>
              </a:tabLst>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tabLst>
                <a:tab pos="180975" algn="l"/>
              </a:tabLst>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tabLst>
                <a:tab pos="180975" algn="l"/>
              </a:tabLst>
              <a:defRPr sz="2600">
                <a:solidFill>
                  <a:schemeClr val="tx1"/>
                </a:solidFill>
                <a:latin typeface="Arial Narrow" pitchFamily="34" charset="0"/>
                <a:cs typeface="Arial" charset="0"/>
              </a:defRPr>
            </a:lvl9pPr>
          </a:lstStyle>
          <a:p>
            <a:pPr marL="180975" marR="0" lvl="0" indent="-180975" algn="l" defTabSz="914400" rtl="0" eaLnBrk="1" fontAlgn="base" latinLnBrk="0" hangingPunct="1">
              <a:lnSpc>
                <a:spcPct val="100000"/>
              </a:lnSpc>
              <a:spcBef>
                <a:spcPct val="50000"/>
              </a:spcBef>
              <a:spcAft>
                <a:spcPct val="0"/>
              </a:spcAft>
              <a:buClrTx/>
              <a:buSzTx/>
              <a:buFontTx/>
              <a:buNone/>
              <a:tabLst>
                <a:tab pos="180975" algn="l"/>
              </a:tabLst>
              <a:defRPr/>
            </a:pPr>
            <a:r>
              <a:rPr kumimoji="0" lang="de-CH" altLang="de-DE" sz="1600" b="1" i="0" u="none" strike="noStrike" kern="0" cap="none" spc="0" normalizeH="0" baseline="0" noProof="0" dirty="0">
                <a:ln>
                  <a:noFill/>
                </a:ln>
                <a:solidFill>
                  <a:srgbClr val="000000"/>
                </a:solidFill>
                <a:effectLst/>
                <a:uLnTx/>
                <a:uFillTx/>
                <a:latin typeface="Arial Narrow" pitchFamily="34" charset="0"/>
                <a:ea typeface="+mn-ea"/>
                <a:cs typeface="Arial" charset="0"/>
              </a:rPr>
              <a:t>G y m n a s i um</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erreicht in den Fächern Deutsch, Mathe, NMG ein </a:t>
            </a:r>
            <a:r>
              <a:rPr kumimoji="0" lang="de-CH" altLang="de-DE" sz="1400" b="0" i="0" u="none" strike="noStrike" kern="0" cap="none" spc="0" normalizeH="0" baseline="0" noProof="0" dirty="0">
                <a:ln>
                  <a:noFill/>
                </a:ln>
                <a:solidFill>
                  <a:srgbClr val="006FB4"/>
                </a:solidFill>
                <a:effectLst/>
                <a:uLnTx/>
                <a:uFillTx/>
                <a:latin typeface="Arial Narrow" pitchFamily="34" charset="0"/>
                <a:ea typeface="+mn-ea"/>
                <a:cs typeface="Arial" charset="0"/>
              </a:rPr>
              <a:t>sehr hohes Leistungsniveau </a:t>
            </a: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(Orientierungswert: 5.2; zwei Semester)</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erfasst komplexe Sachverhalte</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denkt präzise, hat ein gutes Gedächtnis, hohes Konzentrationsvermögen</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erarbeitet Unterrichtsinhalte ohne Hilfe</a:t>
            </a:r>
          </a:p>
          <a:p>
            <a:pPr marL="180975" marR="0" lvl="0" indent="-180975" algn="l" defTabSz="914400" rtl="0" eaLnBrk="1" fontAlgn="base" latinLnBrk="0" hangingPunct="1">
              <a:lnSpc>
                <a:spcPct val="100000"/>
              </a:lnSpc>
              <a:spcBef>
                <a:spcPct val="0"/>
              </a:spcBef>
              <a:spcAft>
                <a:spcPct val="0"/>
              </a:spcAft>
              <a:buClrTx/>
              <a:buSzTx/>
              <a:buFontTx/>
              <a:buChar char="-"/>
              <a:tabLst>
                <a:tab pos="180975" algn="l"/>
              </a:tabLst>
              <a:defRPr/>
            </a:pPr>
            <a:r>
              <a:rPr kumimoji="0" lang="de-CH" altLang="de-DE" sz="1400" b="0" i="0" u="none" strike="noStrike" kern="0" cap="none" spc="0" normalizeH="0" baseline="0" noProof="0" dirty="0">
                <a:ln>
                  <a:noFill/>
                </a:ln>
                <a:solidFill>
                  <a:srgbClr val="000000"/>
                </a:solidFill>
                <a:effectLst/>
                <a:uLnTx/>
                <a:uFillTx/>
                <a:latin typeface="Arial Narrow" pitchFamily="34" charset="0"/>
                <a:ea typeface="+mn-ea"/>
                <a:cs typeface="Arial" charset="0"/>
              </a:rPr>
              <a:t>drückt sich klar, gewandt, präzise aus</a:t>
            </a:r>
          </a:p>
        </p:txBody>
      </p:sp>
      <p:cxnSp>
        <p:nvCxnSpPr>
          <p:cNvPr id="28" name="Gerade Verbindung mit Pfeil 27">
            <a:extLst>
              <a:ext uri="{FF2B5EF4-FFF2-40B4-BE49-F238E27FC236}">
                <a16:creationId xmlns:a16="http://schemas.microsoft.com/office/drawing/2014/main" id="{581B690F-E96D-A793-7BB8-A1F95827477A}"/>
              </a:ext>
            </a:extLst>
          </p:cNvPr>
          <p:cNvCxnSpPr/>
          <p:nvPr/>
        </p:nvCxnSpPr>
        <p:spPr>
          <a:xfrm flipH="1">
            <a:off x="4838877" y="3540442"/>
            <a:ext cx="247650" cy="0"/>
          </a:xfrm>
          <a:prstGeom prst="straightConnector1">
            <a:avLst/>
          </a:prstGeom>
          <a:noFill/>
          <a:ln w="28575" cap="flat" cmpd="sng" algn="ctr">
            <a:solidFill>
              <a:srgbClr val="000000"/>
            </a:solidFill>
            <a:prstDash val="solid"/>
            <a:tailEnd type="arrow"/>
          </a:ln>
          <a:effectLst/>
        </p:spPr>
      </p:cxnSp>
      <p:cxnSp>
        <p:nvCxnSpPr>
          <p:cNvPr id="29" name="Gerade Verbindung mit Pfeil 28">
            <a:extLst>
              <a:ext uri="{FF2B5EF4-FFF2-40B4-BE49-F238E27FC236}">
                <a16:creationId xmlns:a16="http://schemas.microsoft.com/office/drawing/2014/main" id="{55CB75DD-0CD4-EECC-5AF9-DC447F40E708}"/>
              </a:ext>
            </a:extLst>
          </p:cNvPr>
          <p:cNvCxnSpPr/>
          <p:nvPr/>
        </p:nvCxnSpPr>
        <p:spPr>
          <a:xfrm flipH="1">
            <a:off x="4853659" y="6375208"/>
            <a:ext cx="247650" cy="0"/>
          </a:xfrm>
          <a:prstGeom prst="straightConnector1">
            <a:avLst/>
          </a:prstGeom>
          <a:noFill/>
          <a:ln w="28575" cap="flat" cmpd="sng" algn="ctr">
            <a:solidFill>
              <a:srgbClr val="000000"/>
            </a:solidFill>
            <a:prstDash val="solid"/>
            <a:tailEnd type="arrow"/>
          </a:ln>
          <a:effectLst/>
        </p:spPr>
      </p:cxnSp>
      <p:cxnSp>
        <p:nvCxnSpPr>
          <p:cNvPr id="31" name="Gerade Verbindung mit Pfeil 30">
            <a:extLst>
              <a:ext uri="{FF2B5EF4-FFF2-40B4-BE49-F238E27FC236}">
                <a16:creationId xmlns:a16="http://schemas.microsoft.com/office/drawing/2014/main" id="{E9E7A34C-CA20-6702-1F8D-8A5BD156F7E8}"/>
              </a:ext>
            </a:extLst>
          </p:cNvPr>
          <p:cNvCxnSpPr/>
          <p:nvPr/>
        </p:nvCxnSpPr>
        <p:spPr>
          <a:xfrm>
            <a:off x="6571933" y="2274253"/>
            <a:ext cx="247650" cy="0"/>
          </a:xfrm>
          <a:prstGeom prst="straightConnector1">
            <a:avLst/>
          </a:prstGeom>
          <a:noFill/>
          <a:ln w="28575" cap="flat" cmpd="sng" algn="ctr">
            <a:solidFill>
              <a:srgbClr val="000000"/>
            </a:solidFill>
            <a:prstDash val="solid"/>
            <a:tailEnd type="arrow"/>
          </a:ln>
          <a:effectLst/>
        </p:spPr>
      </p:cxnSp>
      <p:cxnSp>
        <p:nvCxnSpPr>
          <p:cNvPr id="32" name="Gerade Verbindung mit Pfeil 31">
            <a:extLst>
              <a:ext uri="{FF2B5EF4-FFF2-40B4-BE49-F238E27FC236}">
                <a16:creationId xmlns:a16="http://schemas.microsoft.com/office/drawing/2014/main" id="{24E57AB0-7BF7-4206-97FC-74DABB009877}"/>
              </a:ext>
            </a:extLst>
          </p:cNvPr>
          <p:cNvCxnSpPr/>
          <p:nvPr/>
        </p:nvCxnSpPr>
        <p:spPr>
          <a:xfrm>
            <a:off x="6571933" y="5634226"/>
            <a:ext cx="247650" cy="0"/>
          </a:xfrm>
          <a:prstGeom prst="straightConnector1">
            <a:avLst/>
          </a:prstGeom>
          <a:noFill/>
          <a:ln w="28575" cap="flat" cmpd="sng" algn="ctr">
            <a:solidFill>
              <a:srgbClr val="000000"/>
            </a:solidFill>
            <a:prstDash val="solid"/>
            <a:tailEnd type="arrow"/>
          </a:ln>
          <a:effectLst/>
        </p:spPr>
      </p:cxnSp>
    </p:spTree>
    <p:extLst>
      <p:ext uri="{BB962C8B-B14F-4D97-AF65-F5344CB8AC3E}">
        <p14:creationId xmlns:p14="http://schemas.microsoft.com/office/powerpoint/2010/main" val="151003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2F566-1DD6-7898-93E4-7B6B1D9A715C}"/>
              </a:ext>
            </a:extLst>
          </p:cNvPr>
          <p:cNvSpPr>
            <a:spLocks noGrp="1"/>
          </p:cNvSpPr>
          <p:nvPr>
            <p:ph type="title"/>
          </p:nvPr>
        </p:nvSpPr>
        <p:spPr/>
        <p:txBody>
          <a:bodyPr/>
          <a:lstStyle/>
          <a:p>
            <a:r>
              <a:rPr lang="de-CH" dirty="0"/>
              <a:t>Zuweisungskriterien </a:t>
            </a:r>
            <a:r>
              <a:rPr lang="de-CH" sz="1800" dirty="0">
                <a:solidFill>
                  <a:srgbClr val="006FB4"/>
                </a:solidFill>
              </a:rPr>
              <a:t>Reglement betreffend das Übertrittsverfahren § 4 (Auszug)</a:t>
            </a:r>
            <a:endParaRPr lang="de-CH" dirty="0"/>
          </a:p>
        </p:txBody>
      </p:sp>
      <p:sp>
        <p:nvSpPr>
          <p:cNvPr id="3" name="Inhaltsplatzhalter 2">
            <a:extLst>
              <a:ext uri="{FF2B5EF4-FFF2-40B4-BE49-F238E27FC236}">
                <a16:creationId xmlns:a16="http://schemas.microsoft.com/office/drawing/2014/main" id="{06FDA766-9A87-C3A8-D62D-E1EE8CEC1622}"/>
              </a:ext>
            </a:extLst>
          </p:cNvPr>
          <p:cNvSpPr>
            <a:spLocks noGrp="1"/>
          </p:cNvSpPr>
          <p:nvPr>
            <p:ph idx="1"/>
          </p:nvPr>
        </p:nvSpPr>
        <p:spPr>
          <a:xfrm>
            <a:off x="750675" y="1913714"/>
            <a:ext cx="10764839" cy="5375275"/>
          </a:xfrm>
        </p:spPr>
        <p:txBody>
          <a:bodyPr/>
          <a:lstStyle/>
          <a:p>
            <a:pPr marL="0" indent="0">
              <a:spcAft>
                <a:spcPts val="400"/>
              </a:spcAft>
              <a:buNone/>
            </a:pPr>
            <a:r>
              <a:rPr lang="de-CH" sz="2600" baseline="30000" dirty="0"/>
              <a:t>1</a:t>
            </a:r>
            <a:r>
              <a:rPr lang="de-CH" sz="2600" dirty="0"/>
              <a:t> Die Zuweisung richtet sich nach den </a:t>
            </a:r>
            <a:r>
              <a:rPr lang="de-CH" sz="2600" dirty="0">
                <a:solidFill>
                  <a:srgbClr val="006FB4"/>
                </a:solidFill>
              </a:rPr>
              <a:t>Leistungen</a:t>
            </a:r>
            <a:r>
              <a:rPr lang="de-CH" sz="2600" dirty="0"/>
              <a:t> und der </a:t>
            </a:r>
            <a:r>
              <a:rPr lang="de-CH" sz="2600" dirty="0">
                <a:solidFill>
                  <a:srgbClr val="006FB4"/>
                </a:solidFill>
              </a:rPr>
              <a:t>mutmasslichen Entwicklung </a:t>
            </a:r>
            <a:r>
              <a:rPr lang="de-CH" sz="2600" dirty="0"/>
              <a:t>des Schülers.</a:t>
            </a:r>
          </a:p>
          <a:p>
            <a:pPr marL="0" indent="0">
              <a:spcAft>
                <a:spcPts val="400"/>
              </a:spcAft>
              <a:buNone/>
            </a:pPr>
            <a:r>
              <a:rPr lang="de-CH" sz="2600" baseline="30000" dirty="0"/>
              <a:t>2</a:t>
            </a:r>
            <a:r>
              <a:rPr lang="de-CH" sz="2600" dirty="0"/>
              <a:t> Massgebende Kriterien:</a:t>
            </a:r>
          </a:p>
          <a:p>
            <a:pPr marL="0" indent="0">
              <a:spcAft>
                <a:spcPts val="400"/>
              </a:spcAft>
              <a:buNone/>
            </a:pPr>
            <a:r>
              <a:rPr lang="de-CH" sz="2600" dirty="0"/>
              <a:t>  a.	die </a:t>
            </a:r>
            <a:r>
              <a:rPr lang="de-CH" sz="2600" dirty="0">
                <a:solidFill>
                  <a:srgbClr val="006FB4"/>
                </a:solidFill>
              </a:rPr>
              <a:t>fachlichen Kompetenzen</a:t>
            </a:r>
            <a:r>
              <a:rPr lang="de-CH" sz="2600" dirty="0"/>
              <a:t>, in welche die Beurteilung der 	</a:t>
            </a:r>
            <a:r>
              <a:rPr lang="de-CH" sz="2600" dirty="0">
                <a:solidFill>
                  <a:srgbClr val="006FB4"/>
                </a:solidFill>
              </a:rPr>
              <a:t>methodischen Kompetenzen </a:t>
            </a:r>
            <a:r>
              <a:rPr lang="de-CH" sz="2600" dirty="0"/>
              <a:t>miteinzubeziehen ist, und der 	</a:t>
            </a:r>
            <a:r>
              <a:rPr lang="de-CH" sz="2600" dirty="0">
                <a:solidFill>
                  <a:srgbClr val="006FB4"/>
                </a:solidFill>
              </a:rPr>
              <a:t>Entwicklungsverlauf</a:t>
            </a:r>
            <a:r>
              <a:rPr lang="de-CH" sz="2600" dirty="0"/>
              <a:t> des Schülers in der 5. Klasse und im 1. Sem. 	der 6. Klasse der Primarstufe;</a:t>
            </a:r>
          </a:p>
          <a:p>
            <a:pPr marL="0" indent="0">
              <a:spcAft>
                <a:spcPts val="400"/>
              </a:spcAft>
              <a:buNone/>
            </a:pPr>
            <a:r>
              <a:rPr lang="de-CH" sz="2600" dirty="0"/>
              <a:t>  b. 	die </a:t>
            </a:r>
            <a:r>
              <a:rPr lang="de-CH" sz="2600" dirty="0">
                <a:solidFill>
                  <a:srgbClr val="006FB4"/>
                </a:solidFill>
              </a:rPr>
              <a:t>personalen und sozialen Kompetenzen </a:t>
            </a:r>
            <a:r>
              <a:rPr lang="de-CH" sz="2600" dirty="0"/>
              <a:t>des Schülers;</a:t>
            </a:r>
          </a:p>
          <a:p>
            <a:pPr marL="0" indent="0">
              <a:spcAft>
                <a:spcPts val="400"/>
              </a:spcAft>
              <a:buNone/>
            </a:pPr>
            <a:r>
              <a:rPr lang="de-CH" sz="2600" dirty="0"/>
              <a:t>  c. 	die Neigungen und Interessen des Schülers.</a:t>
            </a:r>
          </a:p>
          <a:p>
            <a:pPr marL="0" indent="0">
              <a:spcAft>
                <a:spcPts val="400"/>
              </a:spcAft>
              <a:buNone/>
            </a:pPr>
            <a:r>
              <a:rPr lang="de-CH" sz="2600" baseline="30000" dirty="0"/>
              <a:t>4</a:t>
            </a:r>
            <a:r>
              <a:rPr lang="de-CH" sz="2600" dirty="0"/>
              <a:t> Orientierungswert 5.2 für Eintritt ins Langzeitgymnasium </a:t>
            </a:r>
            <a:br>
              <a:rPr lang="de-CH" sz="2600" dirty="0"/>
            </a:br>
            <a:r>
              <a:rPr lang="de-CH" sz="2600" dirty="0"/>
              <a:t>  (Ø D, M, NMG aus 2. Sem. 5. Kl. + 1. Sem. 6. Kl.)</a:t>
            </a:r>
          </a:p>
          <a:p>
            <a:pPr marL="0" indent="0">
              <a:buNone/>
            </a:pPr>
            <a:endParaRPr lang="de-CH" dirty="0"/>
          </a:p>
        </p:txBody>
      </p:sp>
    </p:spTree>
    <p:extLst>
      <p:ext uri="{BB962C8B-B14F-4D97-AF65-F5344CB8AC3E}">
        <p14:creationId xmlns:p14="http://schemas.microsoft.com/office/powerpoint/2010/main" val="723499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83B423-C1DF-7B08-EBFE-EB8F2928FAA6}"/>
              </a:ext>
            </a:extLst>
          </p:cNvPr>
          <p:cNvSpPr>
            <a:spLocks noGrp="1"/>
          </p:cNvSpPr>
          <p:nvPr>
            <p:ph type="title"/>
          </p:nvPr>
        </p:nvSpPr>
        <p:spPr/>
        <p:txBody>
          <a:bodyPr/>
          <a:lstStyle/>
          <a:p>
            <a:r>
              <a:rPr lang="de-CH" dirty="0"/>
              <a:t>Zuweisungskriterien	</a:t>
            </a:r>
          </a:p>
        </p:txBody>
      </p:sp>
      <p:sp>
        <p:nvSpPr>
          <p:cNvPr id="3" name="Inhaltsplatzhalter 2">
            <a:extLst>
              <a:ext uri="{FF2B5EF4-FFF2-40B4-BE49-F238E27FC236}">
                <a16:creationId xmlns:a16="http://schemas.microsoft.com/office/drawing/2014/main" id="{6FAA395E-D3D9-61BA-3749-0CFEB2768251}"/>
              </a:ext>
            </a:extLst>
          </p:cNvPr>
          <p:cNvSpPr>
            <a:spLocks noGrp="1"/>
          </p:cNvSpPr>
          <p:nvPr>
            <p:ph idx="1"/>
          </p:nvPr>
        </p:nvSpPr>
        <p:spPr>
          <a:xfrm>
            <a:off x="731836" y="2120900"/>
            <a:ext cx="10764839" cy="1252538"/>
          </a:xfrm>
        </p:spPr>
        <p:txBody>
          <a:bodyPr/>
          <a:lstStyle/>
          <a:p>
            <a:r>
              <a:rPr lang="de-CH" dirty="0"/>
              <a:t>Einbezug aller Kompetenzen</a:t>
            </a:r>
          </a:p>
          <a:p>
            <a:r>
              <a:rPr lang="de-CH" dirty="0"/>
              <a:t>Leistungsentwicklung bzw. mutmassliche Entwicklung</a:t>
            </a:r>
          </a:p>
        </p:txBody>
      </p:sp>
      <p:sp>
        <p:nvSpPr>
          <p:cNvPr id="4" name="Textplatzhalter 3">
            <a:extLst>
              <a:ext uri="{FF2B5EF4-FFF2-40B4-BE49-F238E27FC236}">
                <a16:creationId xmlns:a16="http://schemas.microsoft.com/office/drawing/2014/main" id="{8C4716B4-CA18-24D9-F01B-B04A90352A92}"/>
              </a:ext>
            </a:extLst>
          </p:cNvPr>
          <p:cNvSpPr>
            <a:spLocks noGrp="1"/>
          </p:cNvSpPr>
          <p:nvPr>
            <p:ph type="body" sz="quarter" idx="13"/>
          </p:nvPr>
        </p:nvSpPr>
        <p:spPr/>
        <p:txBody>
          <a:bodyPr/>
          <a:lstStyle/>
          <a:p>
            <a:r>
              <a:rPr lang="de-CH" dirty="0">
                <a:solidFill>
                  <a:srgbClr val="006FB4"/>
                </a:solidFill>
              </a:rPr>
              <a:t>Gesamtbeurteilung</a:t>
            </a:r>
            <a:r>
              <a:rPr lang="de-CH" dirty="0"/>
              <a:t> </a:t>
            </a:r>
          </a:p>
        </p:txBody>
      </p:sp>
      <p:sp>
        <p:nvSpPr>
          <p:cNvPr id="30" name="Inhaltsplatzhalter 1">
            <a:extLst>
              <a:ext uri="{FF2B5EF4-FFF2-40B4-BE49-F238E27FC236}">
                <a16:creationId xmlns:a16="http://schemas.microsoft.com/office/drawing/2014/main" id="{D470C42B-E0EC-FD99-E95C-5519115CF526}"/>
              </a:ext>
            </a:extLst>
          </p:cNvPr>
          <p:cNvSpPr txBox="1">
            <a:spLocks/>
          </p:cNvSpPr>
          <p:nvPr/>
        </p:nvSpPr>
        <p:spPr bwMode="auto">
          <a:xfrm>
            <a:off x="4102184" y="4089649"/>
            <a:ext cx="12065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algn="ctr" eaLnBrk="1" hangingPunct="1">
              <a:lnSpc>
                <a:spcPts val="2700"/>
              </a:lnSpc>
              <a:buFont typeface="Wingdings" pitchFamily="2" charset="2"/>
              <a:buNone/>
              <a:defRPr/>
            </a:pPr>
            <a:r>
              <a:rPr lang="de-CH" sz="10000" kern="0" dirty="0"/>
              <a:t>≠</a:t>
            </a:r>
          </a:p>
        </p:txBody>
      </p:sp>
      <p:sp>
        <p:nvSpPr>
          <p:cNvPr id="31" name="Textfeld 7">
            <a:extLst>
              <a:ext uri="{FF2B5EF4-FFF2-40B4-BE49-F238E27FC236}">
                <a16:creationId xmlns:a16="http://schemas.microsoft.com/office/drawing/2014/main" id="{703979A4-AEBE-5E28-EFDD-A478A43CDFD2}"/>
              </a:ext>
            </a:extLst>
          </p:cNvPr>
          <p:cNvSpPr txBox="1">
            <a:spLocks noChangeArrowheads="1"/>
          </p:cNvSpPr>
          <p:nvPr/>
        </p:nvSpPr>
        <p:spPr bwMode="auto">
          <a:xfrm>
            <a:off x="1868571" y="3864224"/>
            <a:ext cx="187325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7000"/>
              <a:t>4.58</a:t>
            </a:r>
          </a:p>
        </p:txBody>
      </p:sp>
      <p:sp>
        <p:nvSpPr>
          <p:cNvPr id="32" name="Textfeld 33">
            <a:extLst>
              <a:ext uri="{FF2B5EF4-FFF2-40B4-BE49-F238E27FC236}">
                <a16:creationId xmlns:a16="http://schemas.microsoft.com/office/drawing/2014/main" id="{B1B3D9B9-0F1A-375B-854D-D0DDDDDD0CCD}"/>
              </a:ext>
            </a:extLst>
          </p:cNvPr>
          <p:cNvSpPr txBox="1">
            <a:spLocks noChangeArrowheads="1"/>
          </p:cNvSpPr>
          <p:nvPr/>
        </p:nvSpPr>
        <p:spPr bwMode="auto">
          <a:xfrm>
            <a:off x="5919871" y="3845174"/>
            <a:ext cx="187166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eaLnBrk="1" hangingPunct="1">
              <a:lnSpc>
                <a:spcPct val="100000"/>
              </a:lnSpc>
              <a:spcBef>
                <a:spcPct val="0"/>
              </a:spcBef>
            </a:pPr>
            <a:r>
              <a:rPr lang="de-CH" altLang="de-DE" sz="7000"/>
              <a:t>4.58</a:t>
            </a:r>
          </a:p>
        </p:txBody>
      </p:sp>
      <p:graphicFrame>
        <p:nvGraphicFramePr>
          <p:cNvPr id="33" name="Tabelle 32">
            <a:extLst>
              <a:ext uri="{FF2B5EF4-FFF2-40B4-BE49-F238E27FC236}">
                <a16:creationId xmlns:a16="http://schemas.microsoft.com/office/drawing/2014/main" id="{6234C3B2-8960-60EA-6F90-4245CDF2D7CC}"/>
              </a:ext>
            </a:extLst>
          </p:cNvPr>
          <p:cNvGraphicFramePr>
            <a:graphicFrameLocks noGrp="1"/>
          </p:cNvGraphicFramePr>
          <p:nvPr>
            <p:extLst>
              <p:ext uri="{D42A27DB-BD31-4B8C-83A1-F6EECF244321}">
                <p14:modId xmlns:p14="http://schemas.microsoft.com/office/powerpoint/2010/main" val="441779432"/>
              </p:ext>
            </p:extLst>
          </p:nvPr>
        </p:nvGraphicFramePr>
        <p:xfrm>
          <a:off x="1652671" y="3224462"/>
          <a:ext cx="2303464" cy="2409822"/>
        </p:xfrm>
        <a:graphic>
          <a:graphicData uri="http://schemas.openxmlformats.org/drawingml/2006/table">
            <a:tbl>
              <a:tblPr firstRow="1" bandRow="1">
                <a:tableStyleId>{5940675A-B579-460E-94D1-54222C63F5DA}</a:tableStyleId>
              </a:tblPr>
              <a:tblGrid>
                <a:gridCol w="1151732">
                  <a:extLst>
                    <a:ext uri="{9D8B030D-6E8A-4147-A177-3AD203B41FA5}">
                      <a16:colId xmlns:a16="http://schemas.microsoft.com/office/drawing/2014/main" val="20000"/>
                    </a:ext>
                  </a:extLst>
                </a:gridCol>
                <a:gridCol w="1151732">
                  <a:extLst>
                    <a:ext uri="{9D8B030D-6E8A-4147-A177-3AD203B41FA5}">
                      <a16:colId xmlns:a16="http://schemas.microsoft.com/office/drawing/2014/main" val="20001"/>
                    </a:ext>
                  </a:extLst>
                </a:gridCol>
              </a:tblGrid>
              <a:tr h="304803">
                <a:tc gridSpan="2">
                  <a:txBody>
                    <a:bodyPr/>
                    <a:lstStyle/>
                    <a:p>
                      <a:r>
                        <a:rPr lang="de-CH" sz="1400" dirty="0">
                          <a:solidFill>
                            <a:srgbClr val="C3375A"/>
                          </a:solidFill>
                          <a:latin typeface="Arial"/>
                          <a:cs typeface="Arial"/>
                        </a:rPr>
                        <a:t>Ø beider Semester 4.58</a:t>
                      </a:r>
                      <a:endParaRPr lang="de-CH" sz="1400" dirty="0">
                        <a:solidFill>
                          <a:srgbClr val="C3375A"/>
                        </a:solidFill>
                      </a:endParaRPr>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FFFFFF"/>
                    </a:solidFill>
                  </a:tcPr>
                </a:tc>
                <a:tc hMerge="1">
                  <a:txBody>
                    <a:bodyPr/>
                    <a:lstStyle/>
                    <a:p>
                      <a:endParaRPr lang="de-CH" sz="1200"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04803">
                <a:tc gridSpan="2">
                  <a:txBody>
                    <a:bodyPr/>
                    <a:lstStyle/>
                    <a:p>
                      <a:endParaRPr lang="de-CH" sz="1400" dirty="0">
                        <a:solidFill>
                          <a:srgbClr val="C3375A"/>
                        </a:solidFill>
                      </a:endParaRPr>
                    </a:p>
                  </a:txBody>
                  <a:tcPr marL="91409" marR="91409" marT="45721" marB="45721">
                    <a:solidFill>
                      <a:srgbClr val="FFFFFF"/>
                    </a:solidFill>
                  </a:tcPr>
                </a:tc>
                <a:tc hMerge="1">
                  <a:txBody>
                    <a:bodyPr/>
                    <a:lstStyle/>
                    <a:p>
                      <a:endParaRPr lang="de-CH"/>
                    </a:p>
                  </a:txBody>
                  <a:tcPr/>
                </a:tc>
                <a:extLst>
                  <a:ext uri="{0D108BD9-81ED-4DB2-BD59-A6C34878D82A}">
                    <a16:rowId xmlns:a16="http://schemas.microsoft.com/office/drawing/2014/main" val="10001"/>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2"/>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3"/>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4"/>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5"/>
                  </a:ext>
                </a:extLst>
              </a:tr>
              <a:tr h="300036">
                <a:tc>
                  <a:txBody>
                    <a:bodyPr/>
                    <a:lstStyle/>
                    <a:p>
                      <a:endParaRPr lang="de-CH" sz="1200" dirty="0"/>
                    </a:p>
                  </a:txBody>
                  <a:tcPr marL="91409" marR="91409"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09" marR="91409"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6"/>
                  </a:ext>
                </a:extLst>
              </a:tr>
              <a:tr h="300036">
                <a:tc>
                  <a:txBody>
                    <a:bodyPr/>
                    <a:lstStyle/>
                    <a:p>
                      <a:r>
                        <a:rPr lang="de-CH" sz="1200" b="1" dirty="0">
                          <a:latin typeface="Arial" panose="020B0604020202020204" pitchFamily="34" charset="0"/>
                          <a:cs typeface="Arial" panose="020B0604020202020204" pitchFamily="34" charset="0"/>
                        </a:rPr>
                        <a:t>5. Kl. 2. Sem.</a:t>
                      </a:r>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tc>
                  <a:txBody>
                    <a:bodyPr/>
                    <a:lstStyle/>
                    <a:p>
                      <a:r>
                        <a:rPr lang="de-CH" sz="1200" b="1" dirty="0">
                          <a:latin typeface="Arial" panose="020B0604020202020204" pitchFamily="34" charset="0"/>
                          <a:cs typeface="Arial" panose="020B0604020202020204" pitchFamily="34" charset="0"/>
                        </a:rPr>
                        <a:t>6.</a:t>
                      </a:r>
                      <a:r>
                        <a:rPr lang="de-CH" sz="1200" b="1" baseline="0" dirty="0">
                          <a:latin typeface="Arial" panose="020B0604020202020204" pitchFamily="34" charset="0"/>
                          <a:cs typeface="Arial" panose="020B0604020202020204" pitchFamily="34" charset="0"/>
                        </a:rPr>
                        <a:t> Kl. 1. Sem.</a:t>
                      </a:r>
                      <a:endParaRPr lang="de-CH" sz="1200" b="1" dirty="0">
                        <a:latin typeface="Arial" panose="020B0604020202020204" pitchFamily="34" charset="0"/>
                        <a:cs typeface="Arial" panose="020B0604020202020204" pitchFamily="34" charset="0"/>
                      </a:endParaRPr>
                    </a:p>
                  </a:txBody>
                  <a:tcPr marL="91409" marR="91409"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bl>
          </a:graphicData>
        </a:graphic>
      </p:graphicFrame>
      <p:grpSp>
        <p:nvGrpSpPr>
          <p:cNvPr id="34" name="Gruppieren 4">
            <a:extLst>
              <a:ext uri="{FF2B5EF4-FFF2-40B4-BE49-F238E27FC236}">
                <a16:creationId xmlns:a16="http://schemas.microsoft.com/office/drawing/2014/main" id="{3E420C4D-A182-5F88-0377-85D5D88D285D}"/>
              </a:ext>
            </a:extLst>
          </p:cNvPr>
          <p:cNvGrpSpPr>
            <a:grpSpLocks/>
          </p:cNvGrpSpPr>
          <p:nvPr/>
        </p:nvGrpSpPr>
        <p:grpSpPr bwMode="auto">
          <a:xfrm>
            <a:off x="1168484" y="3441949"/>
            <a:ext cx="287337" cy="1987550"/>
            <a:chOff x="1083628" y="3676392"/>
            <a:chExt cx="288652" cy="1988356"/>
          </a:xfrm>
        </p:grpSpPr>
        <p:sp>
          <p:nvSpPr>
            <p:cNvPr id="35" name="Rechteck 3">
              <a:extLst>
                <a:ext uri="{FF2B5EF4-FFF2-40B4-BE49-F238E27FC236}">
                  <a16:creationId xmlns:a16="http://schemas.microsoft.com/office/drawing/2014/main" id="{BC61FB01-AE58-7B12-EB72-A00DB2D1F1E0}"/>
                </a:ext>
              </a:extLst>
            </p:cNvPr>
            <p:cNvSpPr>
              <a:spLocks noChangeArrowheads="1"/>
            </p:cNvSpPr>
            <p:nvPr/>
          </p:nvSpPr>
          <p:spPr bwMode="auto">
            <a:xfrm>
              <a:off x="1083628" y="367639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4.9</a:t>
              </a:r>
            </a:p>
          </p:txBody>
        </p:sp>
        <p:sp>
          <p:nvSpPr>
            <p:cNvPr id="36" name="Rechteck 6">
              <a:extLst>
                <a:ext uri="{FF2B5EF4-FFF2-40B4-BE49-F238E27FC236}">
                  <a16:creationId xmlns:a16="http://schemas.microsoft.com/office/drawing/2014/main" id="{8B6176B8-9B61-4C9C-6634-9928CB728E7E}"/>
                </a:ext>
              </a:extLst>
            </p:cNvPr>
            <p:cNvSpPr>
              <a:spLocks noChangeArrowheads="1"/>
            </p:cNvSpPr>
            <p:nvPr/>
          </p:nvSpPr>
          <p:spPr bwMode="auto">
            <a:xfrm>
              <a:off x="1083628" y="397103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4.8</a:t>
              </a:r>
            </a:p>
          </p:txBody>
        </p:sp>
        <p:sp>
          <p:nvSpPr>
            <p:cNvPr id="37" name="Rechteck 7">
              <a:extLst>
                <a:ext uri="{FF2B5EF4-FFF2-40B4-BE49-F238E27FC236}">
                  <a16:creationId xmlns:a16="http://schemas.microsoft.com/office/drawing/2014/main" id="{317C6283-CBF0-1B34-BD5A-19540B14C227}"/>
                </a:ext>
              </a:extLst>
            </p:cNvPr>
            <p:cNvSpPr>
              <a:spLocks noChangeArrowheads="1"/>
            </p:cNvSpPr>
            <p:nvPr/>
          </p:nvSpPr>
          <p:spPr bwMode="auto">
            <a:xfrm>
              <a:off x="1083628" y="425023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4.7</a:t>
              </a:r>
            </a:p>
          </p:txBody>
        </p:sp>
        <p:sp>
          <p:nvSpPr>
            <p:cNvPr id="38" name="Rechteck 8">
              <a:extLst>
                <a:ext uri="{FF2B5EF4-FFF2-40B4-BE49-F238E27FC236}">
                  <a16:creationId xmlns:a16="http://schemas.microsoft.com/office/drawing/2014/main" id="{8260077A-5336-30DE-9D23-CF41AD022866}"/>
                </a:ext>
              </a:extLst>
            </p:cNvPr>
            <p:cNvSpPr>
              <a:spLocks noChangeArrowheads="1"/>
            </p:cNvSpPr>
            <p:nvPr/>
          </p:nvSpPr>
          <p:spPr bwMode="auto">
            <a:xfrm>
              <a:off x="1083628" y="456519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4.6</a:t>
              </a:r>
            </a:p>
          </p:txBody>
        </p:sp>
        <p:sp>
          <p:nvSpPr>
            <p:cNvPr id="39" name="Rechteck 9">
              <a:extLst>
                <a:ext uri="{FF2B5EF4-FFF2-40B4-BE49-F238E27FC236}">
                  <a16:creationId xmlns:a16="http://schemas.microsoft.com/office/drawing/2014/main" id="{03723083-EAA1-3937-BB83-D02E3DD9F004}"/>
                </a:ext>
              </a:extLst>
            </p:cNvPr>
            <p:cNvSpPr>
              <a:spLocks noChangeArrowheads="1"/>
            </p:cNvSpPr>
            <p:nvPr/>
          </p:nvSpPr>
          <p:spPr bwMode="auto">
            <a:xfrm>
              <a:off x="1083628" y="485456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4.5</a:t>
              </a:r>
            </a:p>
          </p:txBody>
        </p:sp>
        <p:sp>
          <p:nvSpPr>
            <p:cNvPr id="40" name="Rechteck 10">
              <a:extLst>
                <a:ext uri="{FF2B5EF4-FFF2-40B4-BE49-F238E27FC236}">
                  <a16:creationId xmlns:a16="http://schemas.microsoft.com/office/drawing/2014/main" id="{CDD8893A-61BD-1737-9AC5-FBB75469D5AD}"/>
                </a:ext>
              </a:extLst>
            </p:cNvPr>
            <p:cNvSpPr>
              <a:spLocks noChangeArrowheads="1"/>
            </p:cNvSpPr>
            <p:nvPr/>
          </p:nvSpPr>
          <p:spPr bwMode="auto">
            <a:xfrm>
              <a:off x="1083628" y="513904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dirty="0">
                  <a:latin typeface="Arial" panose="020B0604020202020204" pitchFamily="34" charset="0"/>
                  <a:cs typeface="Arial" panose="020B0604020202020204" pitchFamily="34" charset="0"/>
                </a:rPr>
                <a:t>4.4</a:t>
              </a:r>
            </a:p>
          </p:txBody>
        </p:sp>
        <p:sp>
          <p:nvSpPr>
            <p:cNvPr id="41" name="Rechteck 11">
              <a:extLst>
                <a:ext uri="{FF2B5EF4-FFF2-40B4-BE49-F238E27FC236}">
                  <a16:creationId xmlns:a16="http://schemas.microsoft.com/office/drawing/2014/main" id="{C3876D6E-DC65-32A0-54E1-0AEDC31A8ECC}"/>
                </a:ext>
              </a:extLst>
            </p:cNvPr>
            <p:cNvSpPr>
              <a:spLocks noChangeArrowheads="1"/>
            </p:cNvSpPr>
            <p:nvPr/>
          </p:nvSpPr>
          <p:spPr bwMode="auto">
            <a:xfrm>
              <a:off x="1083628" y="5448724"/>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4.3</a:t>
              </a:r>
            </a:p>
          </p:txBody>
        </p:sp>
      </p:grpSp>
      <p:cxnSp>
        <p:nvCxnSpPr>
          <p:cNvPr id="42" name="Gerade Verbindung 16">
            <a:extLst>
              <a:ext uri="{FF2B5EF4-FFF2-40B4-BE49-F238E27FC236}">
                <a16:creationId xmlns:a16="http://schemas.microsoft.com/office/drawing/2014/main" id="{BEDC73F4-DFFB-5D8C-B13B-2CE69EEABF24}"/>
              </a:ext>
            </a:extLst>
          </p:cNvPr>
          <p:cNvCxnSpPr>
            <a:cxnSpLocks noChangeShapeType="1"/>
          </p:cNvCxnSpPr>
          <p:nvPr/>
        </p:nvCxnSpPr>
        <p:spPr bwMode="auto">
          <a:xfrm>
            <a:off x="1755859" y="3737224"/>
            <a:ext cx="1462087" cy="1538288"/>
          </a:xfrm>
          <a:prstGeom prst="line">
            <a:avLst/>
          </a:prstGeom>
          <a:noFill/>
          <a:ln w="57150" algn="ctr">
            <a:solidFill>
              <a:srgbClr val="C3375A"/>
            </a:solidFill>
            <a:round/>
            <a:headEnd/>
            <a:tailEnd/>
          </a:ln>
          <a:extLst>
            <a:ext uri="{909E8E84-426E-40DD-AFC4-6F175D3DCCD1}">
              <a14:hiddenFill xmlns:a14="http://schemas.microsoft.com/office/drawing/2010/main">
                <a:noFill/>
              </a14:hiddenFill>
            </a:ext>
          </a:extLst>
        </p:spPr>
      </p:cxnSp>
      <p:graphicFrame>
        <p:nvGraphicFramePr>
          <p:cNvPr id="43" name="Tabelle 42">
            <a:extLst>
              <a:ext uri="{FF2B5EF4-FFF2-40B4-BE49-F238E27FC236}">
                <a16:creationId xmlns:a16="http://schemas.microsoft.com/office/drawing/2014/main" id="{3E0B4FE0-CB50-F145-38B1-86F33854E85F}"/>
              </a:ext>
            </a:extLst>
          </p:cNvPr>
          <p:cNvGraphicFramePr>
            <a:graphicFrameLocks noGrp="1"/>
          </p:cNvGraphicFramePr>
          <p:nvPr>
            <p:extLst>
              <p:ext uri="{D42A27DB-BD31-4B8C-83A1-F6EECF244321}">
                <p14:modId xmlns:p14="http://schemas.microsoft.com/office/powerpoint/2010/main" val="2337457580"/>
              </p:ext>
            </p:extLst>
          </p:nvPr>
        </p:nvGraphicFramePr>
        <p:xfrm>
          <a:off x="5719846" y="3224462"/>
          <a:ext cx="2305050" cy="2409822"/>
        </p:xfrm>
        <a:graphic>
          <a:graphicData uri="http://schemas.openxmlformats.org/drawingml/2006/table">
            <a:tbl>
              <a:tblPr firstRow="1" bandRow="1">
                <a:tableStyleId>{5940675A-B579-460E-94D1-54222C63F5DA}</a:tableStyleId>
              </a:tblPr>
              <a:tblGrid>
                <a:gridCol w="1152525">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tblGrid>
              <a:tr h="304803">
                <a:tc gridSpan="2">
                  <a:txBody>
                    <a:bodyPr/>
                    <a:lstStyle/>
                    <a:p>
                      <a:r>
                        <a:rPr lang="de-CH" sz="1400" dirty="0">
                          <a:solidFill>
                            <a:srgbClr val="C3375A"/>
                          </a:solidFill>
                          <a:latin typeface="Arial"/>
                          <a:cs typeface="Arial"/>
                        </a:rPr>
                        <a:t>Ø beider Semester 4.58</a:t>
                      </a:r>
                      <a:endParaRPr lang="de-CH" sz="1400" dirty="0">
                        <a:solidFill>
                          <a:srgbClr val="C3375A"/>
                        </a:solidFill>
                      </a:endParaRPr>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FFFFFF"/>
                    </a:solidFill>
                  </a:tcPr>
                </a:tc>
                <a:tc hMerge="1">
                  <a:txBody>
                    <a:bodyPr/>
                    <a:lstStyle/>
                    <a:p>
                      <a:endParaRPr lang="de-CH" sz="1200"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04803">
                <a:tc gridSpan="2">
                  <a:txBody>
                    <a:bodyPr/>
                    <a:lstStyle/>
                    <a:p>
                      <a:endParaRPr lang="de-CH" sz="1400" dirty="0">
                        <a:solidFill>
                          <a:srgbClr val="C3375A"/>
                        </a:solidFill>
                      </a:endParaRPr>
                    </a:p>
                  </a:txBody>
                  <a:tcPr marL="91472" marR="91472" marT="45721" marB="45721">
                    <a:solidFill>
                      <a:srgbClr val="FFFFFF"/>
                    </a:solidFill>
                  </a:tcPr>
                </a:tc>
                <a:tc hMerge="1">
                  <a:txBody>
                    <a:bodyPr/>
                    <a:lstStyle/>
                    <a:p>
                      <a:endParaRPr lang="de-CH"/>
                    </a:p>
                  </a:txBody>
                  <a:tcPr/>
                </a:tc>
                <a:extLst>
                  <a:ext uri="{0D108BD9-81ED-4DB2-BD59-A6C34878D82A}">
                    <a16:rowId xmlns:a16="http://schemas.microsoft.com/office/drawing/2014/main" val="10001"/>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2"/>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3"/>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4"/>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5"/>
                  </a:ext>
                </a:extLst>
              </a:tr>
              <a:tr h="300036">
                <a:tc>
                  <a:txBody>
                    <a:bodyPr/>
                    <a:lstStyle/>
                    <a:p>
                      <a:endParaRPr lang="de-CH" sz="1200" dirty="0"/>
                    </a:p>
                  </a:txBody>
                  <a:tcPr marL="91472" marR="91472" marT="45721" marB="45721">
                    <a:lnR w="12700" cap="flat" cmpd="sng" algn="ctr">
                      <a:solidFill>
                        <a:schemeClr val="bg1"/>
                      </a:solidFill>
                      <a:prstDash val="solid"/>
                      <a:round/>
                      <a:headEnd type="none" w="med" len="med"/>
                      <a:tailEnd type="none" w="med" len="med"/>
                    </a:lnR>
                    <a:solidFill>
                      <a:srgbClr val="FFFFFF"/>
                    </a:solidFill>
                  </a:tcPr>
                </a:tc>
                <a:tc>
                  <a:txBody>
                    <a:bodyPr/>
                    <a:lstStyle/>
                    <a:p>
                      <a:endParaRPr lang="de-CH" sz="1200" dirty="0"/>
                    </a:p>
                  </a:txBody>
                  <a:tcPr marL="91472" marR="91472" marT="45721" marB="45721">
                    <a:lnL w="12700" cap="flat" cmpd="sng" algn="ctr">
                      <a:solidFill>
                        <a:schemeClr val="bg1"/>
                      </a:solidFill>
                      <a:prstDash val="solid"/>
                      <a:round/>
                      <a:headEnd type="none" w="med" len="med"/>
                      <a:tailEnd type="none" w="med" len="med"/>
                    </a:lnL>
                    <a:solidFill>
                      <a:srgbClr val="FFFFFF"/>
                    </a:solidFill>
                  </a:tcPr>
                </a:tc>
                <a:extLst>
                  <a:ext uri="{0D108BD9-81ED-4DB2-BD59-A6C34878D82A}">
                    <a16:rowId xmlns:a16="http://schemas.microsoft.com/office/drawing/2014/main" val="10006"/>
                  </a:ext>
                </a:extLst>
              </a:tr>
              <a:tr h="300036">
                <a:tc>
                  <a:txBody>
                    <a:bodyPr/>
                    <a:lstStyle/>
                    <a:p>
                      <a:r>
                        <a:rPr lang="de-CH" sz="1200" b="1" dirty="0">
                          <a:latin typeface="Arial" panose="020B0604020202020204" pitchFamily="34" charset="0"/>
                          <a:cs typeface="Arial" panose="020B0604020202020204" pitchFamily="34" charset="0"/>
                        </a:rPr>
                        <a:t>5. Kl. 2. Sem.</a:t>
                      </a:r>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tc>
                  <a:txBody>
                    <a:bodyPr/>
                    <a:lstStyle/>
                    <a:p>
                      <a:r>
                        <a:rPr lang="de-CH" sz="1200" b="1" dirty="0">
                          <a:latin typeface="Arial" panose="020B0604020202020204" pitchFamily="34" charset="0"/>
                          <a:cs typeface="Arial" panose="020B0604020202020204" pitchFamily="34" charset="0"/>
                        </a:rPr>
                        <a:t>6.</a:t>
                      </a:r>
                      <a:r>
                        <a:rPr lang="de-CH" sz="1200" b="1" baseline="0" dirty="0">
                          <a:latin typeface="Arial" panose="020B0604020202020204" pitchFamily="34" charset="0"/>
                          <a:cs typeface="Arial" panose="020B0604020202020204" pitchFamily="34" charset="0"/>
                        </a:rPr>
                        <a:t> Kl. 1. Sem.</a:t>
                      </a:r>
                      <a:endParaRPr lang="de-CH" sz="1200" b="1" dirty="0">
                        <a:latin typeface="Arial" panose="020B0604020202020204" pitchFamily="34" charset="0"/>
                        <a:cs typeface="Arial" panose="020B0604020202020204" pitchFamily="34" charset="0"/>
                      </a:endParaRPr>
                    </a:p>
                  </a:txBody>
                  <a:tcPr marL="91472" marR="91472" marT="45721" marB="4572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bl>
          </a:graphicData>
        </a:graphic>
      </p:graphicFrame>
      <p:cxnSp>
        <p:nvCxnSpPr>
          <p:cNvPr id="44" name="Gerade Verbindung 28">
            <a:extLst>
              <a:ext uri="{FF2B5EF4-FFF2-40B4-BE49-F238E27FC236}">
                <a16:creationId xmlns:a16="http://schemas.microsoft.com/office/drawing/2014/main" id="{4D792E45-95DC-47E2-F8FD-F9C07A9548FD}"/>
              </a:ext>
            </a:extLst>
          </p:cNvPr>
          <p:cNvCxnSpPr>
            <a:cxnSpLocks noChangeShapeType="1"/>
          </p:cNvCxnSpPr>
          <p:nvPr/>
        </p:nvCxnSpPr>
        <p:spPr bwMode="auto">
          <a:xfrm flipV="1">
            <a:off x="5919871" y="3737224"/>
            <a:ext cx="1458913" cy="1525588"/>
          </a:xfrm>
          <a:prstGeom prst="line">
            <a:avLst/>
          </a:prstGeom>
          <a:noFill/>
          <a:ln w="57150" algn="ctr">
            <a:solidFill>
              <a:srgbClr val="C3375A"/>
            </a:solidFill>
            <a:round/>
            <a:headEnd/>
            <a:tailEnd/>
          </a:ln>
          <a:extLst>
            <a:ext uri="{909E8E84-426E-40DD-AFC4-6F175D3DCCD1}">
              <a14:hiddenFill xmlns:a14="http://schemas.microsoft.com/office/drawing/2010/main">
                <a:noFill/>
              </a14:hiddenFill>
            </a:ext>
          </a:extLst>
        </p:spPr>
      </p:cxnSp>
      <p:sp>
        <p:nvSpPr>
          <p:cNvPr id="45" name="Inhaltsplatzhalter 1">
            <a:extLst>
              <a:ext uri="{FF2B5EF4-FFF2-40B4-BE49-F238E27FC236}">
                <a16:creationId xmlns:a16="http://schemas.microsoft.com/office/drawing/2014/main" id="{8E6E69BA-62C5-31E6-C403-6AB6699B134C}"/>
              </a:ext>
            </a:extLst>
          </p:cNvPr>
          <p:cNvSpPr txBox="1">
            <a:spLocks/>
          </p:cNvSpPr>
          <p:nvPr/>
        </p:nvSpPr>
        <p:spPr bwMode="auto">
          <a:xfrm>
            <a:off x="1652671" y="5766298"/>
            <a:ext cx="327183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eaLnBrk="1" hangingPunct="1">
              <a:lnSpc>
                <a:spcPts val="2700"/>
              </a:lnSpc>
              <a:buFont typeface="Wingdings" pitchFamily="2" charset="2"/>
              <a:buNone/>
              <a:defRPr/>
            </a:pPr>
            <a:r>
              <a:rPr lang="de-CH" sz="1800" kern="0" dirty="0">
                <a:solidFill>
                  <a:srgbClr val="0070B8"/>
                </a:solidFill>
                <a:latin typeface="Arial" panose="020B0604020202020204" pitchFamily="34" charset="0"/>
                <a:cs typeface="Arial" panose="020B0604020202020204" pitchFamily="34" charset="0"/>
              </a:rPr>
              <a:t>Leistungsentwicklung spricht </a:t>
            </a:r>
            <a:r>
              <a:rPr lang="de-CH" sz="1800" b="1" kern="0" dirty="0">
                <a:solidFill>
                  <a:srgbClr val="C3375A"/>
                </a:solidFill>
                <a:latin typeface="Arial" panose="020B0604020202020204" pitchFamily="34" charset="0"/>
                <a:cs typeface="Arial" panose="020B0604020202020204" pitchFamily="34" charset="0"/>
              </a:rPr>
              <a:t>gegen</a:t>
            </a:r>
            <a:r>
              <a:rPr lang="de-CH" sz="1800" kern="0" dirty="0">
                <a:solidFill>
                  <a:srgbClr val="0070B8"/>
                </a:solidFill>
                <a:latin typeface="Arial" panose="020B0604020202020204" pitchFamily="34" charset="0"/>
                <a:cs typeface="Arial" panose="020B0604020202020204" pitchFamily="34" charset="0"/>
              </a:rPr>
              <a:t> Zuweisung in die Sekundarschule</a:t>
            </a:r>
            <a:endParaRPr lang="de-CH" sz="1800" kern="0" dirty="0">
              <a:latin typeface="Arial" panose="020B0604020202020204" pitchFamily="34" charset="0"/>
              <a:cs typeface="Arial" panose="020B0604020202020204" pitchFamily="34" charset="0"/>
            </a:endParaRPr>
          </a:p>
        </p:txBody>
      </p:sp>
      <p:sp>
        <p:nvSpPr>
          <p:cNvPr id="46" name="Inhaltsplatzhalter 1">
            <a:extLst>
              <a:ext uri="{FF2B5EF4-FFF2-40B4-BE49-F238E27FC236}">
                <a16:creationId xmlns:a16="http://schemas.microsoft.com/office/drawing/2014/main" id="{A5B7C041-4CF3-7B34-3B79-5AE275078BCF}"/>
              </a:ext>
            </a:extLst>
          </p:cNvPr>
          <p:cNvSpPr txBox="1">
            <a:spLocks/>
          </p:cNvSpPr>
          <p:nvPr/>
        </p:nvSpPr>
        <p:spPr bwMode="auto">
          <a:xfrm>
            <a:off x="5719846" y="5769470"/>
            <a:ext cx="3200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lgn="l" rtl="0" eaLnBrk="0" fontAlgn="base" hangingPunct="0">
              <a:lnSpc>
                <a:spcPts val="3200"/>
              </a:lnSpc>
              <a:spcBef>
                <a:spcPts val="1600"/>
              </a:spcBef>
              <a:spcAft>
                <a:spcPct val="0"/>
              </a:spcAft>
              <a:defRPr sz="2600">
                <a:solidFill>
                  <a:schemeClr val="tx1"/>
                </a:solidFill>
                <a:latin typeface="+mn-lt"/>
                <a:ea typeface="+mn-ea"/>
                <a:cs typeface="+mn-cs"/>
              </a:defRPr>
            </a:lvl1pPr>
            <a:lvl2pPr marL="355600" indent="-3540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2pPr>
            <a:lvl3pPr marL="723900" indent="-3667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3pPr>
            <a:lvl4pPr marL="1068388" indent="-342900"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4pPr>
            <a:lvl5pPr marL="1449388" indent="-379413" algn="l" rtl="0" eaLnBrk="0" fontAlgn="base" hangingPunct="0">
              <a:lnSpc>
                <a:spcPts val="3200"/>
              </a:lnSpc>
              <a:spcBef>
                <a:spcPts val="1600"/>
              </a:spcBef>
              <a:spcAft>
                <a:spcPct val="0"/>
              </a:spcAft>
              <a:buFont typeface="Wingdings" pitchFamily="2" charset="2"/>
              <a:buChar char="§"/>
              <a:defRPr sz="2600">
                <a:solidFill>
                  <a:schemeClr val="tx1"/>
                </a:solidFill>
                <a:latin typeface="+mn-lt"/>
                <a:cs typeface="+mn-cs"/>
              </a:defRPr>
            </a:lvl5pPr>
            <a:lvl6pPr marL="18970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6pPr>
            <a:lvl7pPr marL="23542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7pPr>
            <a:lvl8pPr marL="28114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8pPr>
            <a:lvl9pPr marL="3268663" indent="-369888" algn="l" rtl="0" eaLnBrk="1" fontAlgn="base" hangingPunct="1">
              <a:spcBef>
                <a:spcPct val="51000"/>
              </a:spcBef>
              <a:spcAft>
                <a:spcPct val="0"/>
              </a:spcAft>
              <a:buFont typeface="Wingdings" pitchFamily="2" charset="2"/>
              <a:buChar char="§"/>
              <a:defRPr sz="2600">
                <a:solidFill>
                  <a:schemeClr val="tx1"/>
                </a:solidFill>
                <a:latin typeface="+mn-lt"/>
                <a:cs typeface="+mn-cs"/>
              </a:defRPr>
            </a:lvl9pPr>
          </a:lstStyle>
          <a:p>
            <a:pPr marL="1587" lvl="1" indent="0" eaLnBrk="1" hangingPunct="1">
              <a:lnSpc>
                <a:spcPts val="2700"/>
              </a:lnSpc>
              <a:buFont typeface="Wingdings" pitchFamily="2" charset="2"/>
              <a:buNone/>
              <a:defRPr/>
            </a:pPr>
            <a:r>
              <a:rPr lang="de-CH" sz="1800" kern="0" dirty="0">
                <a:solidFill>
                  <a:srgbClr val="0070B8"/>
                </a:solidFill>
                <a:latin typeface="Arial" panose="020B0604020202020204" pitchFamily="34" charset="0"/>
                <a:cs typeface="Arial" panose="020B0604020202020204" pitchFamily="34" charset="0"/>
              </a:rPr>
              <a:t>Leistungsentwicklung spricht </a:t>
            </a:r>
            <a:r>
              <a:rPr lang="de-CH" sz="1800" b="1" kern="0" dirty="0">
                <a:solidFill>
                  <a:srgbClr val="C3375A"/>
                </a:solidFill>
                <a:latin typeface="Arial" panose="020B0604020202020204" pitchFamily="34" charset="0"/>
                <a:cs typeface="Arial" panose="020B0604020202020204" pitchFamily="34" charset="0"/>
              </a:rPr>
              <a:t>für </a:t>
            </a:r>
            <a:r>
              <a:rPr lang="de-CH" sz="1800" kern="0" dirty="0">
                <a:solidFill>
                  <a:srgbClr val="0070B8"/>
                </a:solidFill>
                <a:latin typeface="Arial" panose="020B0604020202020204" pitchFamily="34" charset="0"/>
                <a:cs typeface="Arial" panose="020B0604020202020204" pitchFamily="34" charset="0"/>
              </a:rPr>
              <a:t>Zuweisung in die Sekundarschule</a:t>
            </a:r>
            <a:endParaRPr lang="de-CH" sz="1800" kern="0" dirty="0">
              <a:latin typeface="Arial" panose="020B0604020202020204" pitchFamily="34" charset="0"/>
              <a:cs typeface="Arial" panose="020B0604020202020204" pitchFamily="34" charset="0"/>
            </a:endParaRPr>
          </a:p>
        </p:txBody>
      </p:sp>
      <p:grpSp>
        <p:nvGrpSpPr>
          <p:cNvPr id="47" name="Gruppieren 4">
            <a:extLst>
              <a:ext uri="{FF2B5EF4-FFF2-40B4-BE49-F238E27FC236}">
                <a16:creationId xmlns:a16="http://schemas.microsoft.com/office/drawing/2014/main" id="{0530101A-7A9E-F2AB-B6DF-C3183E13882F}"/>
              </a:ext>
            </a:extLst>
          </p:cNvPr>
          <p:cNvGrpSpPr>
            <a:grpSpLocks/>
          </p:cNvGrpSpPr>
          <p:nvPr/>
        </p:nvGrpSpPr>
        <p:grpSpPr bwMode="auto">
          <a:xfrm>
            <a:off x="5308684" y="3473699"/>
            <a:ext cx="287337" cy="1987550"/>
            <a:chOff x="1083628" y="3676392"/>
            <a:chExt cx="288652" cy="1988356"/>
          </a:xfrm>
        </p:grpSpPr>
        <p:sp>
          <p:nvSpPr>
            <p:cNvPr id="48" name="Rechteck 3">
              <a:extLst>
                <a:ext uri="{FF2B5EF4-FFF2-40B4-BE49-F238E27FC236}">
                  <a16:creationId xmlns:a16="http://schemas.microsoft.com/office/drawing/2014/main" id="{3F04A7C4-DAD8-C961-B4BA-E4C1E3F10979}"/>
                </a:ext>
              </a:extLst>
            </p:cNvPr>
            <p:cNvSpPr>
              <a:spLocks noChangeArrowheads="1"/>
            </p:cNvSpPr>
            <p:nvPr/>
          </p:nvSpPr>
          <p:spPr bwMode="auto">
            <a:xfrm>
              <a:off x="1083628" y="367639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dirty="0"/>
                <a:t>4.9</a:t>
              </a:r>
            </a:p>
          </p:txBody>
        </p:sp>
        <p:sp>
          <p:nvSpPr>
            <p:cNvPr id="49" name="Rechteck 6">
              <a:extLst>
                <a:ext uri="{FF2B5EF4-FFF2-40B4-BE49-F238E27FC236}">
                  <a16:creationId xmlns:a16="http://schemas.microsoft.com/office/drawing/2014/main" id="{9A252E30-5F9D-AF92-B849-1A57720C1787}"/>
                </a:ext>
              </a:extLst>
            </p:cNvPr>
            <p:cNvSpPr>
              <a:spLocks noChangeArrowheads="1"/>
            </p:cNvSpPr>
            <p:nvPr/>
          </p:nvSpPr>
          <p:spPr bwMode="auto">
            <a:xfrm>
              <a:off x="1083628" y="3971032"/>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4.8</a:t>
              </a:r>
            </a:p>
          </p:txBody>
        </p:sp>
        <p:sp>
          <p:nvSpPr>
            <p:cNvPr id="50" name="Rechteck 7">
              <a:extLst>
                <a:ext uri="{FF2B5EF4-FFF2-40B4-BE49-F238E27FC236}">
                  <a16:creationId xmlns:a16="http://schemas.microsoft.com/office/drawing/2014/main" id="{FF0B0AC4-1339-1B68-386B-1882A3114579}"/>
                </a:ext>
              </a:extLst>
            </p:cNvPr>
            <p:cNvSpPr>
              <a:spLocks noChangeArrowheads="1"/>
            </p:cNvSpPr>
            <p:nvPr/>
          </p:nvSpPr>
          <p:spPr bwMode="auto">
            <a:xfrm>
              <a:off x="1083628" y="425023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dirty="0"/>
                <a:t>4.7</a:t>
              </a:r>
            </a:p>
          </p:txBody>
        </p:sp>
        <p:sp>
          <p:nvSpPr>
            <p:cNvPr id="51" name="Rechteck 8">
              <a:extLst>
                <a:ext uri="{FF2B5EF4-FFF2-40B4-BE49-F238E27FC236}">
                  <a16:creationId xmlns:a16="http://schemas.microsoft.com/office/drawing/2014/main" id="{0264D7F5-4C73-FEA3-C5C1-F1F1457B3215}"/>
                </a:ext>
              </a:extLst>
            </p:cNvPr>
            <p:cNvSpPr>
              <a:spLocks noChangeArrowheads="1"/>
            </p:cNvSpPr>
            <p:nvPr/>
          </p:nvSpPr>
          <p:spPr bwMode="auto">
            <a:xfrm>
              <a:off x="1083628" y="4565196"/>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4.6</a:t>
              </a:r>
            </a:p>
          </p:txBody>
        </p:sp>
        <p:sp>
          <p:nvSpPr>
            <p:cNvPr id="52" name="Rechteck 9">
              <a:extLst>
                <a:ext uri="{FF2B5EF4-FFF2-40B4-BE49-F238E27FC236}">
                  <a16:creationId xmlns:a16="http://schemas.microsoft.com/office/drawing/2014/main" id="{AB305050-346C-C0BC-49ED-01EA7B5EC625}"/>
                </a:ext>
              </a:extLst>
            </p:cNvPr>
            <p:cNvSpPr>
              <a:spLocks noChangeArrowheads="1"/>
            </p:cNvSpPr>
            <p:nvPr/>
          </p:nvSpPr>
          <p:spPr bwMode="auto">
            <a:xfrm>
              <a:off x="1083628" y="485456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4.5</a:t>
              </a:r>
            </a:p>
          </p:txBody>
        </p:sp>
        <p:sp>
          <p:nvSpPr>
            <p:cNvPr id="53" name="Rechteck 10">
              <a:extLst>
                <a:ext uri="{FF2B5EF4-FFF2-40B4-BE49-F238E27FC236}">
                  <a16:creationId xmlns:a16="http://schemas.microsoft.com/office/drawing/2014/main" id="{B18FFC3C-4D6C-3C65-E010-B81AC5303E0E}"/>
                </a:ext>
              </a:extLst>
            </p:cNvPr>
            <p:cNvSpPr>
              <a:spLocks noChangeArrowheads="1"/>
            </p:cNvSpPr>
            <p:nvPr/>
          </p:nvSpPr>
          <p:spPr bwMode="auto">
            <a:xfrm>
              <a:off x="1083628" y="5139040"/>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a:t>4.4</a:t>
              </a:r>
            </a:p>
          </p:txBody>
        </p:sp>
        <p:sp>
          <p:nvSpPr>
            <p:cNvPr id="54" name="Rechteck 11">
              <a:extLst>
                <a:ext uri="{FF2B5EF4-FFF2-40B4-BE49-F238E27FC236}">
                  <a16:creationId xmlns:a16="http://schemas.microsoft.com/office/drawing/2014/main" id="{E0711778-4A3D-DFA5-9D9E-DFF23F9E89E0}"/>
                </a:ext>
              </a:extLst>
            </p:cNvPr>
            <p:cNvSpPr>
              <a:spLocks noChangeArrowheads="1"/>
            </p:cNvSpPr>
            <p:nvPr/>
          </p:nvSpPr>
          <p:spPr bwMode="auto">
            <a:xfrm>
              <a:off x="1083628" y="5448724"/>
              <a:ext cx="288652"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lIns="0" tIns="0" rIns="0" bIns="0"/>
            <a:lstStyle>
              <a:lvl1pPr eaLnBrk="0" hangingPunct="0">
                <a:lnSpc>
                  <a:spcPts val="3200"/>
                </a:lnSpc>
                <a:spcBef>
                  <a:spcPts val="1600"/>
                </a:spcBef>
                <a:defRPr sz="2600">
                  <a:solidFill>
                    <a:schemeClr val="tx1"/>
                  </a:solidFill>
                  <a:latin typeface="Arial Narrow" pitchFamily="34" charset="0"/>
                  <a:cs typeface="Arial" charset="0"/>
                </a:defRPr>
              </a:lvl1pPr>
              <a:lvl2pPr marL="742950" indent="-28575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2pPr>
              <a:lvl3pPr marL="11430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3pPr>
              <a:lvl4pPr marL="16002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4pPr>
              <a:lvl5pPr marL="2057400" indent="-228600" eaLnBrk="0" hangingPunct="0">
                <a:lnSpc>
                  <a:spcPts val="3200"/>
                </a:lnSpc>
                <a:spcBef>
                  <a:spcPts val="1600"/>
                </a:spcBef>
                <a:buFont typeface="Wingdings" pitchFamily="2" charset="2"/>
                <a:buChar char="§"/>
                <a:defRPr sz="2600">
                  <a:solidFill>
                    <a:schemeClr val="tx1"/>
                  </a:solidFill>
                  <a:latin typeface="Arial Narrow" pitchFamily="34" charset="0"/>
                  <a:cs typeface="Arial" charset="0"/>
                </a:defRPr>
              </a:lvl5pPr>
              <a:lvl6pPr marL="25146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6pPr>
              <a:lvl7pPr marL="29718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7pPr>
              <a:lvl8pPr marL="34290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8pPr>
              <a:lvl9pPr marL="3886200" indent="-228600" eaLnBrk="0" fontAlgn="base" hangingPunct="0">
                <a:lnSpc>
                  <a:spcPts val="3200"/>
                </a:lnSpc>
                <a:spcBef>
                  <a:spcPts val="1600"/>
                </a:spcBef>
                <a:spcAft>
                  <a:spcPct val="0"/>
                </a:spcAft>
                <a:buFont typeface="Wingdings" pitchFamily="2" charset="2"/>
                <a:buChar char="§"/>
                <a:defRPr sz="2600">
                  <a:solidFill>
                    <a:schemeClr val="tx1"/>
                  </a:solidFill>
                  <a:latin typeface="Arial Narrow" pitchFamily="34" charset="0"/>
                  <a:cs typeface="Arial" charset="0"/>
                </a:defRPr>
              </a:lvl9pPr>
            </a:lstStyle>
            <a:p>
              <a:pPr algn="r" eaLnBrk="1" hangingPunct="1">
                <a:lnSpc>
                  <a:spcPct val="100000"/>
                </a:lnSpc>
                <a:spcBef>
                  <a:spcPct val="0"/>
                </a:spcBef>
              </a:pPr>
              <a:r>
                <a:rPr lang="de-CH" altLang="de-DE" sz="1400" b="1" dirty="0"/>
                <a:t>4.3</a:t>
              </a:r>
            </a:p>
          </p:txBody>
        </p:sp>
      </p:grpSp>
    </p:spTree>
    <p:extLst>
      <p:ext uri="{BB962C8B-B14F-4D97-AF65-F5344CB8AC3E}">
        <p14:creationId xmlns:p14="http://schemas.microsoft.com/office/powerpoint/2010/main" val="248666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1" nodeType="clickEffect">
                                  <p:stCondLst>
                                    <p:cond delay="0"/>
                                  </p:stCondLst>
                                  <p:childTnLst>
                                    <p:set>
                                      <p:cBhvr>
                                        <p:cTn id="17" dur="1" fill="hold">
                                          <p:stCondLst>
                                            <p:cond delay="0"/>
                                          </p:stCondLst>
                                        </p:cTn>
                                        <p:tgtEl>
                                          <p:spTgt spid="4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4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6" grpId="0"/>
    </p:bldLst>
  </p:timing>
</p:sld>
</file>

<file path=ppt/theme/theme1.xml><?xml version="1.0" encoding="utf-8"?>
<a:theme xmlns:a="http://schemas.openxmlformats.org/drawingml/2006/main" name="Folien Zug">
  <a:themeElements>
    <a:clrScheme name="Kanton Zug 2">
      <a:dk1>
        <a:srgbClr val="0C0C0C"/>
      </a:dk1>
      <a:lt1>
        <a:srgbClr val="FFFFFF"/>
      </a:lt1>
      <a:dk2>
        <a:srgbClr val="006FB4"/>
      </a:dk2>
      <a:lt2>
        <a:srgbClr val="006FB4"/>
      </a:lt2>
      <a:accent1>
        <a:srgbClr val="634992"/>
      </a:accent1>
      <a:accent2>
        <a:srgbClr val="C30079"/>
      </a:accent2>
      <a:accent3>
        <a:srgbClr val="DB8F1B"/>
      </a:accent3>
      <a:accent4>
        <a:srgbClr val="8BB545"/>
      </a:accent4>
      <a:accent5>
        <a:srgbClr val="22935B"/>
      </a:accent5>
      <a:accent6>
        <a:srgbClr val="006FB4"/>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andout Folien Zug">
  <a:themeElements>
    <a:clrScheme name="Kanton Zug 1">
      <a:dk1>
        <a:srgbClr val="0C0C0C"/>
      </a:dk1>
      <a:lt1>
        <a:srgbClr val="FFFFFF"/>
      </a:lt1>
      <a:dk2>
        <a:srgbClr val="006FB4"/>
      </a:dk2>
      <a:lt2>
        <a:srgbClr val="006FB4"/>
      </a:lt2>
      <a:accent1>
        <a:srgbClr val="634992"/>
      </a:accent1>
      <a:accent2>
        <a:srgbClr val="C30079"/>
      </a:accent2>
      <a:accent3>
        <a:srgbClr val="DB8F1B"/>
      </a:accent3>
      <a:accent4>
        <a:srgbClr val="8BB545"/>
      </a:accent4>
      <a:accent5>
        <a:srgbClr val="22935B"/>
      </a:accent5>
      <a:accent6>
        <a:srgbClr val="006FB4"/>
      </a:accent6>
      <a:hlink>
        <a:srgbClr val="006FB4"/>
      </a:hlink>
      <a:folHlink>
        <a:srgbClr val="63499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6064</Words>
  <Application>Microsoft Office PowerPoint</Application>
  <PresentationFormat>Breitbild</PresentationFormat>
  <Paragraphs>523</Paragraphs>
  <Slides>30</Slides>
  <Notes>30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30</vt:i4>
      </vt:variant>
    </vt:vector>
  </HeadingPairs>
  <TitlesOfParts>
    <vt:vector size="38" baseType="lpstr">
      <vt:lpstr>Arial</vt:lpstr>
      <vt:lpstr>Arial Narrow</vt:lpstr>
      <vt:lpstr>Calibri</vt:lpstr>
      <vt:lpstr>Symbol</vt:lpstr>
      <vt:lpstr>Times New Roman</vt:lpstr>
      <vt:lpstr>Wingdings</vt:lpstr>
      <vt:lpstr>Folien Zug</vt:lpstr>
      <vt:lpstr>Handout Folien Zug</vt:lpstr>
      <vt:lpstr>PowerPoint-Präsentation</vt:lpstr>
      <vt:lpstr>Inhaltsverzeichnis</vt:lpstr>
      <vt:lpstr>Ziel des Übertrittsverfahrens I</vt:lpstr>
      <vt:lpstr>«Viele Wege führen nach Rom.»</vt:lpstr>
      <vt:lpstr>Durchlässigkeit im Zuger Bildungssystem</vt:lpstr>
      <vt:lpstr>Übertrittsmöglichkeiten</vt:lpstr>
      <vt:lpstr>Übertrittsmöglichkeiten</vt:lpstr>
      <vt:lpstr>Zuweisungskriterien Reglement betreffend das Übertrittsverfahren § 4 (Auszug)</vt:lpstr>
      <vt:lpstr>Zuweisungskriterien </vt:lpstr>
      <vt:lpstr>Ablauf des Verfahrens</vt:lpstr>
      <vt:lpstr>Gespräche mit  Erziehungsberechtigten und Kind</vt:lpstr>
      <vt:lpstr>Gespräche mit Erziehungsberechtigten und Kind</vt:lpstr>
      <vt:lpstr>Gespräche mit Erziehungsberechtigten und Kind</vt:lpstr>
      <vt:lpstr>Gespräche mit Erziehungsberechtigten und Kind</vt:lpstr>
      <vt:lpstr>Gespräche mit Erziehungsberechtigten und Kind</vt:lpstr>
      <vt:lpstr>Fehlende Einigung - allgemein</vt:lpstr>
      <vt:lpstr>Fehlende Einigung - Ablauf</vt:lpstr>
      <vt:lpstr>Fehlende Einigung - Entscheid</vt:lpstr>
      <vt:lpstr>Repetition der 6. Klasse</vt:lpstr>
      <vt:lpstr>Kooperative Oberstufe - allgemein</vt:lpstr>
      <vt:lpstr>Kooperative Oberstufe -  Niveaueinteilung</vt:lpstr>
      <vt:lpstr>Kooperative Oberstufe - Wechsel der Schulart</vt:lpstr>
      <vt:lpstr>Kooperative Oberstufe - Wechsel der Schulart</vt:lpstr>
      <vt:lpstr>Kooperative Oberstufe -  Wechsel Niveaukurse</vt:lpstr>
      <vt:lpstr>Übertrittsverfahren II</vt:lpstr>
      <vt:lpstr>Übertrittsverfahren II</vt:lpstr>
      <vt:lpstr>Übertritt Sekundarschule – kant. Mittelschulen, BM</vt:lpstr>
      <vt:lpstr>Weitere Informationen zu den Übertritten </vt:lpstr>
      <vt:lpstr>Fragen</vt:lpstr>
      <vt:lpstr>Vielen Dank für Ihre Aufmerksamkeit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Andrea.Bacher@zg.ch</dc:creator>
  <cp:lastModifiedBy>Andrea Bacher</cp:lastModifiedBy>
  <cp:revision>106</cp:revision>
  <cp:lastPrinted>2024-08-22T13:51:34Z</cp:lastPrinted>
  <dcterms:created xsi:type="dcterms:W3CDTF">2023-08-11T07:59:45Z</dcterms:created>
  <dcterms:modified xsi:type="dcterms:W3CDTF">2024-08-22T13:52:19Z</dcterms:modified>
</cp:coreProperties>
</file>